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mp3" ContentType="audio/unknown"/>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79" r:id="rId1"/>
  </p:sldMasterIdLst>
  <p:notesMasterIdLst>
    <p:notesMasterId r:id="rId16"/>
  </p:notesMasterIdLst>
  <p:sldIdLst>
    <p:sldId id="256" r:id="rId2"/>
    <p:sldId id="257" r:id="rId3"/>
    <p:sldId id="258" r:id="rId4"/>
    <p:sldId id="259" r:id="rId5"/>
    <p:sldId id="260" r:id="rId6"/>
    <p:sldId id="261" r:id="rId7"/>
    <p:sldId id="262" r:id="rId8"/>
    <p:sldId id="263" r:id="rId9"/>
    <p:sldId id="270" r:id="rId10"/>
    <p:sldId id="264" r:id="rId11"/>
    <p:sldId id="266" r:id="rId12"/>
    <p:sldId id="267" r:id="rId13"/>
    <p:sldId id="268" r:id="rId14"/>
    <p:sldId id="269"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79" autoAdjust="0"/>
    <p:restoredTop sz="94660"/>
  </p:normalViewPr>
  <p:slideViewPr>
    <p:cSldViewPr snapToGrid="0" snapToObjects="1">
      <p:cViewPr varScale="1">
        <p:scale>
          <a:sx n="85" d="100"/>
          <a:sy n="85" d="100"/>
        </p:scale>
        <p:origin x="-2240" y="-10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B79D901-E027-C746-A4D8-5522DBB52DB7}" type="datetimeFigureOut">
              <a:rPr lang="en-US" smtClean="0"/>
              <a:t>3/25/16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599EF36-6E81-9446-9D7E-A4B89E795689}" type="slidenum">
              <a:rPr lang="en-US" smtClean="0"/>
              <a:t>‹#›</a:t>
            </a:fld>
            <a:endParaRPr lang="en-US"/>
          </a:p>
        </p:txBody>
      </p:sp>
    </p:spTree>
    <p:extLst>
      <p:ext uri="{BB962C8B-B14F-4D97-AF65-F5344CB8AC3E}">
        <p14:creationId xmlns:p14="http://schemas.microsoft.com/office/powerpoint/2010/main" val="50453395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MusicXML</a:t>
            </a:r>
            <a:endParaRPr lang="en-US" dirty="0" smtClean="0"/>
          </a:p>
          <a:p>
            <a:r>
              <a:rPr lang="en-US" dirty="0" smtClean="0"/>
              <a:t>Natalie Aldrich</a:t>
            </a:r>
          </a:p>
          <a:p>
            <a:r>
              <a:rPr lang="en-US" dirty="0" smtClean="0"/>
              <a:t>3/24/16</a:t>
            </a:r>
          </a:p>
          <a:p>
            <a:r>
              <a:rPr lang="en-US" dirty="0" smtClean="0"/>
              <a:t>Intro to XML</a:t>
            </a:r>
          </a:p>
          <a:p>
            <a:r>
              <a:rPr lang="en-US" dirty="0" smtClean="0"/>
              <a:t>Prof.</a:t>
            </a:r>
            <a:r>
              <a:rPr lang="en-US" baseline="0" dirty="0" smtClean="0"/>
              <a:t> Dan </a:t>
            </a:r>
            <a:r>
              <a:rPr lang="en-US" baseline="0" dirty="0" err="1" smtClean="0"/>
              <a:t>Sciuto</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1</a:t>
            </a:fld>
            <a:endParaRPr lang="en-US"/>
          </a:p>
        </p:txBody>
      </p:sp>
    </p:spTree>
    <p:extLst>
      <p:ext uri="{BB962C8B-B14F-4D97-AF65-F5344CB8AC3E}">
        <p14:creationId xmlns:p14="http://schemas.microsoft.com/office/powerpoint/2010/main" val="21802393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is used to express sheet music. In action, it’s language that values nesting elements over assigning attributes (even going as far as using an element called &lt;attributes&gt; to describe the set up for a score. Case in point: (Wikipedia example) is everything required to set up just a treble clef, a time signature, and one note. However,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uses language familiar to the music industry, so as wordy as the process is, the translation from music to text isn’t incomprehensible.</a:t>
            </a:r>
          </a:p>
          <a:p>
            <a:r>
              <a:rPr lang="en-US" sz="1200" kern="1200" dirty="0" smtClean="0">
                <a:solidFill>
                  <a:schemeClr val="tx1"/>
                </a:solidFill>
                <a:effectLst/>
                <a:latin typeface="+mn-lt"/>
                <a:ea typeface="+mn-ea"/>
                <a:cs typeface="+mn-cs"/>
              </a:rPr>
              <a:t>For example, after the prolog, which links to the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vocabulary, we come across the root element &lt;score-</a:t>
            </a:r>
            <a:r>
              <a:rPr lang="en-US" sz="1200" kern="1200" dirty="0" err="1" smtClean="0">
                <a:solidFill>
                  <a:schemeClr val="tx1"/>
                </a:solidFill>
                <a:effectLst/>
                <a:latin typeface="+mn-lt"/>
                <a:ea typeface="+mn-ea"/>
                <a:cs typeface="+mn-cs"/>
              </a:rPr>
              <a:t>partwise</a:t>
            </a:r>
            <a:r>
              <a:rPr lang="en-US" sz="1200" kern="1200" dirty="0" smtClean="0">
                <a:solidFill>
                  <a:schemeClr val="tx1"/>
                </a:solidFill>
                <a:effectLst/>
                <a:latin typeface="+mn-lt"/>
                <a:ea typeface="+mn-ea"/>
                <a:cs typeface="+mn-cs"/>
              </a:rPr>
              <a:t>&gt; followed by a version number, followed by the &lt;part-list&gt; element. This contains a list of the different instrumental or vocal parts in a piece. The parts are assigned an ID via the id attribute and named. </a:t>
            </a:r>
          </a:p>
          <a:p>
            <a:r>
              <a:rPr lang="en-US" sz="1200" kern="1200" dirty="0" smtClean="0">
                <a:solidFill>
                  <a:schemeClr val="tx1"/>
                </a:solidFill>
                <a:effectLst/>
                <a:latin typeface="+mn-lt"/>
                <a:ea typeface="+mn-ea"/>
                <a:cs typeface="+mn-cs"/>
              </a:rPr>
              <a:t>Now the actual music begins to happen. Inside a part, marked with an ID attribute that corresponds to the one assigned to it in the &lt;score-part&gt; element. From here, the information for the music is nested in &lt;measure&gt; elements, with a number attribute marking the measure’s order. Inside the measure is an &lt;attributes&gt; element, containing a &lt;key&gt; element. Nested in the &lt;key&gt; element is &lt;fifths&gt;, which holds a numeric value that relates to the position of a key in the Circle of Fifths . &lt;time&gt; is reserved for defining the time signature, and &lt;clef&gt; designates the desired clef and its position. Once the attributes are established, we get to the &lt;note&gt; element, which covers pitch (the name of the note and which octave its in) and duration (what kind of note and the length it’s held). To add to the basic elements for basic note display, there are also many elements related to the format of the page, the appearance of the staff, the appearance of the notes, how lyrics are placed, and metadata.</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10</a:t>
            </a:fld>
            <a:endParaRPr lang="en-US"/>
          </a:p>
        </p:txBody>
      </p:sp>
    </p:spTree>
    <p:extLst>
      <p:ext uri="{BB962C8B-B14F-4D97-AF65-F5344CB8AC3E}">
        <p14:creationId xmlns:p14="http://schemas.microsoft.com/office/powerpoint/2010/main" val="13510145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For the past three years, a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community meeting has been taking place at the </a:t>
            </a:r>
            <a:r>
              <a:rPr lang="en-US" sz="1200" kern="1200" dirty="0" err="1" smtClean="0">
                <a:solidFill>
                  <a:schemeClr val="tx1"/>
                </a:solidFill>
                <a:effectLst/>
                <a:latin typeface="+mn-lt"/>
                <a:ea typeface="+mn-ea"/>
                <a:cs typeface="+mn-cs"/>
              </a:rPr>
              <a:t>Musikmesse</a:t>
            </a:r>
            <a:r>
              <a:rPr lang="en-US" sz="1200" kern="1200" dirty="0" smtClean="0">
                <a:solidFill>
                  <a:schemeClr val="tx1"/>
                </a:solidFill>
                <a:effectLst/>
                <a:latin typeface="+mn-lt"/>
                <a:ea typeface="+mn-ea"/>
                <a:cs typeface="+mn-cs"/>
              </a:rPr>
              <a:t> fair in Frankfurt, </a:t>
            </a:r>
            <a:r>
              <a:rPr lang="en-US" sz="1200" kern="1200" dirty="0" err="1" smtClean="0">
                <a:solidFill>
                  <a:schemeClr val="tx1"/>
                </a:solidFill>
                <a:effectLst/>
                <a:latin typeface="+mn-lt"/>
                <a:ea typeface="+mn-ea"/>
                <a:cs typeface="+mn-cs"/>
              </a:rPr>
              <a:t>Germay</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As of July 28, 2015, the development of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has changed hands from </a:t>
            </a:r>
            <a:r>
              <a:rPr lang="en-US" sz="1200" kern="1200" dirty="0" err="1" smtClean="0">
                <a:solidFill>
                  <a:schemeClr val="tx1"/>
                </a:solidFill>
                <a:effectLst/>
                <a:latin typeface="+mn-lt"/>
                <a:ea typeface="+mn-ea"/>
                <a:cs typeface="+mn-cs"/>
              </a:rPr>
              <a:t>MakeMusic</a:t>
            </a:r>
            <a:r>
              <a:rPr lang="en-US" sz="1200" kern="1200" dirty="0" smtClean="0">
                <a:solidFill>
                  <a:schemeClr val="tx1"/>
                </a:solidFill>
                <a:effectLst/>
                <a:latin typeface="+mn-lt"/>
                <a:ea typeface="+mn-ea"/>
                <a:cs typeface="+mn-cs"/>
              </a:rPr>
              <a:t> to the W3C.</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April 8</a:t>
            </a:r>
            <a:r>
              <a:rPr lang="en-US" sz="1200" kern="1200" baseline="30000" dirty="0" smtClean="0">
                <a:solidFill>
                  <a:schemeClr val="tx1"/>
                </a:solidFill>
                <a:effectLst/>
                <a:latin typeface="+mn-lt"/>
                <a:ea typeface="+mn-ea"/>
                <a:cs typeface="+mn-cs"/>
              </a:rPr>
              <a:t>th</a:t>
            </a:r>
            <a:r>
              <a:rPr lang="en-US" sz="1200" kern="1200" dirty="0" smtClean="0">
                <a:solidFill>
                  <a:schemeClr val="tx1"/>
                </a:solidFill>
                <a:effectLst/>
                <a:latin typeface="+mn-lt"/>
                <a:ea typeface="+mn-ea"/>
                <a:cs typeface="+mn-cs"/>
              </a:rPr>
              <a:t> will mark the first meeting of the W3C Music Notation Community Group in Europe (W3CMNCG?).  One of the main focuses of the meeting will be on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3.1 , which began development at the start of 2016. </a:t>
            </a: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11</a:t>
            </a:fld>
            <a:endParaRPr lang="en-US"/>
          </a:p>
        </p:txBody>
      </p:sp>
    </p:spTree>
    <p:extLst>
      <p:ext uri="{BB962C8B-B14F-4D97-AF65-F5344CB8AC3E}">
        <p14:creationId xmlns:p14="http://schemas.microsoft.com/office/powerpoint/2010/main" val="28093794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has overtaken the music industry as the way to efficiently share music notation electronically. Though verbose, it is easy to understand and is widely supported by major music software programs, musicology apps, and electronic music sellers. </a:t>
            </a: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13</a:t>
            </a:fld>
            <a:endParaRPr lang="en-US"/>
          </a:p>
        </p:txBody>
      </p:sp>
    </p:spTree>
    <p:extLst>
      <p:ext uri="{BB962C8B-B14F-4D97-AF65-F5344CB8AC3E}">
        <p14:creationId xmlns:p14="http://schemas.microsoft.com/office/powerpoint/2010/main" val="7301656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14</a:t>
            </a:fld>
            <a:endParaRPr lang="en-US"/>
          </a:p>
        </p:txBody>
      </p:sp>
    </p:spTree>
    <p:extLst>
      <p:ext uri="{BB962C8B-B14F-4D97-AF65-F5344CB8AC3E}">
        <p14:creationId xmlns:p14="http://schemas.microsoft.com/office/powerpoint/2010/main" val="2573360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is an open source XML-based language used to reference western music. One of its main roles is sharing electronic sheet music. It can represent complex structured data, which is necessary when it comes to the intricacies of musical scores.</a:t>
            </a: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2</a:t>
            </a:fld>
            <a:endParaRPr lang="en-US"/>
          </a:p>
        </p:txBody>
      </p:sp>
    </p:spTree>
    <p:extLst>
      <p:ext uri="{BB962C8B-B14F-4D97-AF65-F5344CB8AC3E}">
        <p14:creationId xmlns:p14="http://schemas.microsoft.com/office/powerpoint/2010/main" val="2213467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is, naturally, utilized within the music industry. Academics, such as musicologists, require access to many scores with as much ease as possible. Music software developers also make heavy use of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which proves especially useful in composition and music production software</a:t>
            </a:r>
            <a:r>
              <a:rPr lang="en-US" dirty="0" smtClean="0">
                <a:effectLst/>
              </a:rPr>
              <a:t> .</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3</a:t>
            </a:fld>
            <a:endParaRPr lang="en-US"/>
          </a:p>
        </p:txBody>
      </p:sp>
    </p:spTree>
    <p:extLst>
      <p:ext uri="{BB962C8B-B14F-4D97-AF65-F5344CB8AC3E}">
        <p14:creationId xmlns:p14="http://schemas.microsoft.com/office/powerpoint/2010/main" val="10732438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Before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it was difficult to share music electronically. For example,</a:t>
            </a:r>
            <a:r>
              <a:rPr lang="en-US" sz="1200" kern="1200" baseline="0" dirty="0" smtClean="0">
                <a:solidFill>
                  <a:schemeClr val="tx1"/>
                </a:solidFill>
                <a:effectLst/>
                <a:latin typeface="+mn-lt"/>
                <a:ea typeface="+mn-ea"/>
                <a:cs typeface="+mn-cs"/>
              </a:rPr>
              <a:t> suppose there are 100 music documents, each with their own format. To communicate notation between these document types, 10,000 programs would need to be written. With a common notation language, only 100 programs would need to be written.</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4</a:t>
            </a:fld>
            <a:endParaRPr lang="en-US"/>
          </a:p>
        </p:txBody>
      </p:sp>
    </p:spTree>
    <p:extLst>
      <p:ext uri="{BB962C8B-B14F-4D97-AF65-F5344CB8AC3E}">
        <p14:creationId xmlns:p14="http://schemas.microsoft.com/office/powerpoint/2010/main" val="3136671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only commonly supported music notation interchange format was MIDI. You may remember MIDI as the sound format that brought you those lovely synthesized versions of pop songs that used to auto-play if you visited a friend’s super cool page on Geocities. MIDI was serviceable for just that, performance applications, but it was weak when it came to actual music notation.</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For example, MIDI was unable to tell the difference between a Gb and a F#. While those two notes are physically one and the same on a musical instrument (“enharmonic”), the context of the two notes are radically different and may even affect the tuning of a musical instrument when put into use. Apart from MIDI, there were two other predecessors to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NIFF and SMDL.</a:t>
            </a: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5</a:t>
            </a:fld>
            <a:endParaRPr lang="en-US"/>
          </a:p>
        </p:txBody>
      </p:sp>
    </p:spTree>
    <p:extLst>
      <p:ext uri="{BB962C8B-B14F-4D97-AF65-F5344CB8AC3E}">
        <p14:creationId xmlns:p14="http://schemas.microsoft.com/office/powerpoint/2010/main" val="24688527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NIFF’s focus was graphical music representation. It had no inherent concept of, for example, the musical note “C”, but could place it on a picture of a staff. It worked well with scanning programs, but not at sequencing to a musical database, and at the end of the day, MIDI was still better than NIFF at both, though it still had an edge on graphical notation.</a:t>
            </a:r>
          </a:p>
          <a:p>
            <a:endParaRPr lang="en-US" dirty="0" smtClean="0"/>
          </a:p>
          <a:p>
            <a:r>
              <a:rPr lang="en-US" dirty="0" smtClean="0"/>
              <a:t>Picture from http://</a:t>
            </a:r>
            <a:r>
              <a:rPr lang="en-US" dirty="0" err="1" smtClean="0"/>
              <a:t>niffty.sourceforge.net</a:t>
            </a:r>
            <a:r>
              <a:rPr lang="en-US" dirty="0" smtClean="0"/>
              <a:t>/xml/</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6</a:t>
            </a:fld>
            <a:endParaRPr lang="en-US"/>
          </a:p>
        </p:txBody>
      </p:sp>
    </p:spTree>
    <p:extLst>
      <p:ext uri="{BB962C8B-B14F-4D97-AF65-F5344CB8AC3E}">
        <p14:creationId xmlns:p14="http://schemas.microsoft.com/office/powerpoint/2010/main" val="27349413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SMDL was an ambitious venture that sought to represent every style of music that ever existed and ever could be created. It ended up being too complicated for the majority of people to understand, so was never given commercial software support.</a:t>
            </a: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7</a:t>
            </a:fld>
            <a:endParaRPr lang="en-US"/>
          </a:p>
        </p:txBody>
      </p:sp>
    </p:spTree>
    <p:extLst>
      <p:ext uri="{BB962C8B-B14F-4D97-AF65-F5344CB8AC3E}">
        <p14:creationId xmlns:p14="http://schemas.microsoft.com/office/powerpoint/2010/main" val="2069218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Enter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MusicXML’s</a:t>
            </a:r>
            <a:r>
              <a:rPr lang="en-US" sz="1200" kern="1200" dirty="0" smtClean="0">
                <a:solidFill>
                  <a:schemeClr val="tx1"/>
                </a:solidFill>
                <a:effectLst/>
                <a:latin typeface="+mn-lt"/>
                <a:ea typeface="+mn-ea"/>
                <a:cs typeface="+mn-cs"/>
              </a:rPr>
              <a:t> design comes from the Muse Data format, developed by Walter Hewlett (who is, in fact, tangentially related to the HP company) at the Center for Computer Assisted Research in the Humanities at Stanford University, and the Humdrum developed by David Huron at Ohio State University. The first beta version of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was essentially an XML (based on SGML and HTML) update of </a:t>
            </a:r>
            <a:r>
              <a:rPr lang="en-US" sz="1200" kern="1200" dirty="0" err="1" smtClean="0">
                <a:solidFill>
                  <a:schemeClr val="tx1"/>
                </a:solidFill>
                <a:effectLst/>
                <a:latin typeface="+mn-lt"/>
                <a:ea typeface="+mn-ea"/>
                <a:cs typeface="+mn-cs"/>
              </a:rPr>
              <a:t>MuseData</a:t>
            </a:r>
            <a:r>
              <a:rPr lang="en-US" sz="1200" kern="1200" dirty="0" smtClean="0">
                <a:solidFill>
                  <a:schemeClr val="tx1"/>
                </a:solidFill>
                <a:effectLst/>
                <a:latin typeface="+mn-lt"/>
                <a:ea typeface="+mn-ea"/>
                <a:cs typeface="+mn-cs"/>
              </a:rPr>
              <a:t> with some Humdrum components thrown in. There was a key difference in desired application, though. Both of the aforementioned formats dealt primarily with classical and folk music. </a:t>
            </a:r>
            <a:r>
              <a:rPr lang="en-US" sz="1200" kern="1200" dirty="0" err="1" smtClean="0">
                <a:solidFill>
                  <a:schemeClr val="tx1"/>
                </a:solidFill>
                <a:effectLst/>
                <a:latin typeface="+mn-lt"/>
                <a:ea typeface="+mn-ea"/>
                <a:cs typeface="+mn-cs"/>
              </a:rPr>
              <a:t>MusicXML</a:t>
            </a:r>
            <a:r>
              <a:rPr lang="en-US" sz="1200" kern="1200" dirty="0" smtClean="0">
                <a:solidFill>
                  <a:schemeClr val="tx1"/>
                </a:solidFill>
                <a:effectLst/>
                <a:latin typeface="+mn-lt"/>
                <a:ea typeface="+mn-ea"/>
                <a:cs typeface="+mn-cs"/>
              </a:rPr>
              <a:t> was intended for the pop contemporary genre.</a:t>
            </a:r>
            <a:r>
              <a:rPr lang="en-US" dirty="0" smtClean="0">
                <a:effectLst/>
              </a:rPr>
              <a:t> </a:t>
            </a:r>
          </a:p>
          <a:p>
            <a:endParaRPr lang="en-US" dirty="0" smtClean="0">
              <a:effectLst/>
            </a:endParaRPr>
          </a:p>
          <a:p>
            <a:r>
              <a:rPr lang="en-US" dirty="0" smtClean="0">
                <a:effectLst/>
              </a:rPr>
              <a:t>Picture</a:t>
            </a:r>
            <a:r>
              <a:rPr lang="en-US" baseline="0" dirty="0" smtClean="0">
                <a:effectLst/>
              </a:rPr>
              <a:t> from http://</a:t>
            </a:r>
            <a:r>
              <a:rPr lang="en-US" baseline="0" dirty="0" err="1" smtClean="0">
                <a:effectLst/>
              </a:rPr>
              <a:t>www.king-biscuit.com</a:t>
            </a:r>
            <a:r>
              <a:rPr lang="en-US" baseline="0" dirty="0" smtClean="0">
                <a:effectLst/>
              </a:rPr>
              <a:t>/</a:t>
            </a:r>
            <a:r>
              <a:rPr lang="en-US" baseline="0" dirty="0" err="1" smtClean="0">
                <a:effectLst/>
              </a:rPr>
              <a:t>wp</a:t>
            </a:r>
            <a:r>
              <a:rPr lang="en-US" baseline="0" dirty="0" smtClean="0">
                <a:effectLst/>
              </a:rPr>
              <a:t>-content/uploads/2016/02/Kanye-West-3.jpg</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8</a:t>
            </a:fld>
            <a:endParaRPr lang="en-US"/>
          </a:p>
        </p:txBody>
      </p:sp>
    </p:spTree>
    <p:extLst>
      <p:ext uri="{BB962C8B-B14F-4D97-AF65-F5344CB8AC3E}">
        <p14:creationId xmlns:p14="http://schemas.microsoft.com/office/powerpoint/2010/main" val="25997646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Code from</a:t>
            </a:r>
            <a:r>
              <a:rPr lang="en-US" baseline="0" dirty="0" smtClean="0"/>
              <a:t> </a:t>
            </a:r>
            <a:r>
              <a:rPr lang="en-US" baseline="0" smtClean="0"/>
              <a:t>musicxml.com</a:t>
            </a:r>
            <a:endParaRPr lang="en-US" dirty="0"/>
          </a:p>
        </p:txBody>
      </p:sp>
      <p:sp>
        <p:nvSpPr>
          <p:cNvPr id="4" name="Slide Number Placeholder 3"/>
          <p:cNvSpPr>
            <a:spLocks noGrp="1"/>
          </p:cNvSpPr>
          <p:nvPr>
            <p:ph type="sldNum" sz="quarter" idx="10"/>
          </p:nvPr>
        </p:nvSpPr>
        <p:spPr/>
        <p:txBody>
          <a:bodyPr/>
          <a:lstStyle/>
          <a:p>
            <a:fld id="{1599EF36-6E81-9446-9D7E-A4B89E795689}" type="slidenum">
              <a:rPr lang="en-US" smtClean="0"/>
              <a:t>9</a:t>
            </a:fld>
            <a:endParaRPr lang="en-US"/>
          </a:p>
        </p:txBody>
      </p:sp>
    </p:spTree>
    <p:extLst>
      <p:ext uri="{BB962C8B-B14F-4D97-AF65-F5344CB8AC3E}">
        <p14:creationId xmlns:p14="http://schemas.microsoft.com/office/powerpoint/2010/main" val="3426546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B91B6F3-EBAF-484D-B4D0-DA5626E9BCEA}" type="datetimeFigureOut">
              <a:rPr lang="en-US" smtClean="0"/>
              <a:t>3/25/16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B91B6F3-EBAF-484D-B4D0-DA5626E9BCEA}" type="datetimeFigureOut">
              <a:rPr lang="en-US" smtClean="0"/>
              <a:t>3/25/16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B91B6F3-EBAF-484D-B4D0-DA5626E9BCEA}" type="datetimeFigureOut">
              <a:rPr lang="en-US" smtClean="0"/>
              <a:t>3/25/16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B91B6F3-EBAF-484D-B4D0-DA5626E9BCEA}" type="datetimeFigureOut">
              <a:rPr lang="en-US" smtClean="0"/>
              <a:t>3/25/16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B91B6F3-EBAF-484D-B4D0-DA5626E9BCEA}" type="datetimeFigureOut">
              <a:rPr lang="en-US" smtClean="0"/>
              <a:t>3/25/16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B91B6F3-EBAF-484D-B4D0-DA5626E9BCEA}" type="datetimeFigureOut">
              <a:rPr lang="en-US" smtClean="0"/>
              <a:t>3/25/16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B91B6F3-EBAF-484D-B4D0-DA5626E9BCEA}" type="datetimeFigureOut">
              <a:rPr lang="en-US" smtClean="0"/>
              <a:t>3/25/16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B91B6F3-EBAF-484D-B4D0-DA5626E9BCEA}" type="datetimeFigureOut">
              <a:rPr lang="en-US" smtClean="0"/>
              <a:t>3/25/16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B91B6F3-EBAF-484D-B4D0-DA5626E9BCEA}" type="datetimeFigureOut">
              <a:rPr lang="en-US" smtClean="0"/>
              <a:t>3/25/16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113C3EF-876E-3748-8D78-DCCDE30CEF2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B91B6F3-EBAF-484D-B4D0-DA5626E9BCEA}" type="datetimeFigureOut">
              <a:rPr lang="en-US" smtClean="0"/>
              <a:t>3/25/16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113C3EF-876E-3748-8D78-DCCDE30CEF28}"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p>
            <a:fld id="{CB91B6F3-EBAF-484D-B4D0-DA5626E9BCEA}" type="datetimeFigureOut">
              <a:rPr lang="en-US" smtClean="0"/>
              <a:t>3/25/16</a:t>
            </a:fld>
            <a:endParaRPr lang="en-US"/>
          </a:p>
        </p:txBody>
      </p:sp>
      <p:sp>
        <p:nvSpPr>
          <p:cNvPr id="9" name="Slide Number Placeholder 8"/>
          <p:cNvSpPr>
            <a:spLocks noGrp="1"/>
          </p:cNvSpPr>
          <p:nvPr>
            <p:ph type="sldNum" sz="quarter" idx="11"/>
          </p:nvPr>
        </p:nvSpPr>
        <p:spPr/>
        <p:txBody>
          <a:bodyPr/>
          <a:lstStyle/>
          <a:p>
            <a:fld id="{9113C3EF-876E-3748-8D78-DCCDE30CEF28}"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9113C3EF-876E-3748-8D78-DCCDE30CEF28}"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CB91B6F3-EBAF-484D-B4D0-DA5626E9BCEA}" type="datetimeFigureOut">
              <a:rPr lang="en-US" smtClean="0"/>
              <a:t>3/25/16</a:t>
            </a:fld>
            <a:endParaRPr lang="en-US"/>
          </a:p>
        </p:txBody>
      </p:sp>
    </p:spTree>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83" r:id="rId4"/>
    <p:sldLayoutId id="2147483784" r:id="rId5"/>
    <p:sldLayoutId id="2147483785" r:id="rId6"/>
    <p:sldLayoutId id="2147483786" r:id="rId7"/>
    <p:sldLayoutId id="2147483787" r:id="rId8"/>
    <p:sldLayoutId id="2147483788" r:id="rId9"/>
    <p:sldLayoutId id="2147483789" r:id="rId10"/>
    <p:sldLayoutId id="2147483790"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www.musicxml.com/tutorial/fa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notesSlide" Target="../notesSlides/notesSlide5.xml"/><Relationship Id="rId5" Type="http://schemas.openxmlformats.org/officeDocument/2006/relationships/image" Target="../media/image3.png"/><Relationship Id="rId1" Type="http://schemas.microsoft.com/office/2007/relationships/media" Target="../media/media1.mp3"/><Relationship Id="rId2" Type="http://schemas.openxmlformats.org/officeDocument/2006/relationships/audio" Target="../media/media1.mp3"/></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stretch>
            <a:fillRect/>
          </a:stretch>
        </p:blipFill>
        <p:spPr>
          <a:xfrm>
            <a:off x="-247470" y="749300"/>
            <a:ext cx="8890000" cy="5346700"/>
          </a:xfrm>
          <a:prstGeom prst="rect">
            <a:avLst/>
          </a:prstGeom>
        </p:spPr>
      </p:pic>
      <p:sp>
        <p:nvSpPr>
          <p:cNvPr id="10" name="TextBox 9"/>
          <p:cNvSpPr txBox="1"/>
          <p:nvPr/>
        </p:nvSpPr>
        <p:spPr>
          <a:xfrm>
            <a:off x="335803" y="398921"/>
            <a:ext cx="4184300" cy="1107996"/>
          </a:xfrm>
          <a:prstGeom prst="rect">
            <a:avLst/>
          </a:prstGeom>
          <a:noFill/>
        </p:spPr>
        <p:txBody>
          <a:bodyPr wrap="square" rtlCol="0">
            <a:spAutoFit/>
          </a:bodyPr>
          <a:lstStyle/>
          <a:p>
            <a:r>
              <a:rPr lang="en-US" sz="6600" dirty="0" err="1" smtClean="0">
                <a:latin typeface="SignPainter-HouseScript"/>
                <a:cs typeface="SignPainter-HouseScript"/>
              </a:rPr>
              <a:t>Music</a:t>
            </a:r>
            <a:r>
              <a:rPr lang="en-US" sz="6600" dirty="0" err="1" smtClean="0">
                <a:latin typeface="Courier"/>
                <a:cs typeface="Courier"/>
              </a:rPr>
              <a:t>XML</a:t>
            </a:r>
            <a:endParaRPr lang="en-US" sz="6600" dirty="0">
              <a:latin typeface="Courier"/>
              <a:cs typeface="Courier"/>
            </a:endParaRPr>
          </a:p>
        </p:txBody>
      </p:sp>
      <p:sp>
        <p:nvSpPr>
          <p:cNvPr id="12" name="TextBox 11"/>
          <p:cNvSpPr txBox="1"/>
          <p:nvPr/>
        </p:nvSpPr>
        <p:spPr>
          <a:xfrm>
            <a:off x="5844996" y="4545929"/>
            <a:ext cx="4705304" cy="584776"/>
          </a:xfrm>
          <a:prstGeom prst="rect">
            <a:avLst/>
          </a:prstGeom>
          <a:noFill/>
        </p:spPr>
        <p:txBody>
          <a:bodyPr wrap="square" rtlCol="0">
            <a:spAutoFit/>
          </a:bodyPr>
          <a:lstStyle/>
          <a:p>
            <a:r>
              <a:rPr lang="en-US" sz="3200" dirty="0" smtClean="0"/>
              <a:t>Intro to XML</a:t>
            </a:r>
            <a:endParaRPr lang="en-US" sz="3200" dirty="0"/>
          </a:p>
        </p:txBody>
      </p:sp>
      <p:sp>
        <p:nvSpPr>
          <p:cNvPr id="13" name="TextBox 12"/>
          <p:cNvSpPr txBox="1"/>
          <p:nvPr/>
        </p:nvSpPr>
        <p:spPr>
          <a:xfrm>
            <a:off x="5454244" y="5421280"/>
            <a:ext cx="2639064" cy="584776"/>
          </a:xfrm>
          <a:prstGeom prst="rect">
            <a:avLst/>
          </a:prstGeom>
          <a:noFill/>
        </p:spPr>
        <p:txBody>
          <a:bodyPr wrap="none" rtlCol="0">
            <a:spAutoFit/>
          </a:bodyPr>
          <a:lstStyle/>
          <a:p>
            <a:r>
              <a:rPr lang="en-US" sz="3200" dirty="0" smtClean="0"/>
              <a:t>Natalie Aldrich</a:t>
            </a:r>
            <a:endParaRPr lang="en-US" sz="3200" dirty="0"/>
          </a:p>
        </p:txBody>
      </p:sp>
    </p:spTree>
    <p:extLst>
      <p:ext uri="{BB962C8B-B14F-4D97-AF65-F5344CB8AC3E}">
        <p14:creationId xmlns:p14="http://schemas.microsoft.com/office/powerpoint/2010/main" val="28377152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Representing Sheet Music</a:t>
            </a:r>
            <a:endParaRPr lang="en-US" dirty="0">
              <a:solidFill>
                <a:srgbClr val="000000"/>
              </a:solidFill>
            </a:endParaRPr>
          </a:p>
        </p:txBody>
      </p:sp>
      <p:sp>
        <p:nvSpPr>
          <p:cNvPr id="4" name="Content Placeholder 3"/>
          <p:cNvSpPr>
            <a:spLocks noGrp="1"/>
          </p:cNvSpPr>
          <p:nvPr>
            <p:ph idx="1"/>
          </p:nvPr>
        </p:nvSpPr>
        <p:spPr/>
        <p:txBody>
          <a:bodyPr>
            <a:normAutofit/>
          </a:bodyPr>
          <a:lstStyle/>
          <a:p>
            <a:pPr marL="114300" indent="0">
              <a:buNone/>
            </a:pPr>
            <a:endParaRPr lang="en-US" dirty="0" smtClean="0"/>
          </a:p>
          <a:p>
            <a:pPr>
              <a:buFont typeface="Arial"/>
              <a:buChar char="•"/>
            </a:pPr>
            <a:r>
              <a:rPr lang="en-US" dirty="0" smtClean="0"/>
              <a:t>Prolog points to vocabulary.</a:t>
            </a:r>
          </a:p>
          <a:p>
            <a:pPr>
              <a:buFont typeface="Arial"/>
              <a:buChar char="•"/>
            </a:pPr>
            <a:r>
              <a:rPr lang="en-US" dirty="0" smtClean="0"/>
              <a:t>&lt;score-</a:t>
            </a:r>
            <a:r>
              <a:rPr lang="en-US" dirty="0" err="1" smtClean="0"/>
              <a:t>partwise</a:t>
            </a:r>
            <a:r>
              <a:rPr lang="en-US" dirty="0" smtClean="0"/>
              <a:t>&gt; is root musical element</a:t>
            </a:r>
          </a:p>
          <a:p>
            <a:pPr>
              <a:buFont typeface="Arial"/>
              <a:buChar char="•"/>
            </a:pPr>
            <a:r>
              <a:rPr lang="en-US" dirty="0" smtClean="0"/>
              <a:t>&lt;part-list&gt;, &lt;measure&gt;, &lt;attributes&gt;, &lt;clef&gt;, &lt;time&gt;, &lt;key&gt;  and more to be identified before first note is even mentioned.</a:t>
            </a:r>
          </a:p>
          <a:p>
            <a:pPr>
              <a:buFont typeface="Arial"/>
              <a:buChar char="•"/>
            </a:pPr>
            <a:r>
              <a:rPr lang="en-US" dirty="0" smtClean="0"/>
              <a:t>Notes are referred to with the &lt;note&gt; element and contain elements that refer to &lt;pitch&gt;  and &lt;duration&gt;. </a:t>
            </a:r>
          </a:p>
          <a:p>
            <a:pPr lvl="1">
              <a:buFont typeface="Arial"/>
              <a:buChar char="•"/>
            </a:pPr>
            <a:r>
              <a:rPr lang="en-US" dirty="0" smtClean="0"/>
              <a:t>&lt;pitch&gt;  contains &lt;step&gt; and &lt;octave&gt; to specify the note.</a:t>
            </a:r>
          </a:p>
          <a:p>
            <a:pPr lvl="1">
              <a:buFont typeface="Arial"/>
              <a:buChar char="•"/>
            </a:pPr>
            <a:r>
              <a:rPr lang="en-US" dirty="0" smtClean="0"/>
              <a:t>&lt;duration&gt;  contains a numeric value that refers to how many beats the note goes on for.</a:t>
            </a:r>
          </a:p>
        </p:txBody>
      </p:sp>
    </p:spTree>
    <p:extLst>
      <p:ext uri="{BB962C8B-B14F-4D97-AF65-F5344CB8AC3E}">
        <p14:creationId xmlns:p14="http://schemas.microsoft.com/office/powerpoint/2010/main" val="224918947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solidFill>
                  <a:srgbClr val="000000"/>
                </a:solidFill>
              </a:rPr>
              <a:t>The Future of </a:t>
            </a:r>
            <a:r>
              <a:rPr lang="en-US" dirty="0" err="1" smtClean="0">
                <a:solidFill>
                  <a:srgbClr val="000000"/>
                </a:solidFill>
              </a:rPr>
              <a:t>MusicXML</a:t>
            </a:r>
            <a:endParaRPr lang="en-US" dirty="0">
              <a:solidFill>
                <a:srgbClr val="000000"/>
              </a:solidFill>
            </a:endParaRPr>
          </a:p>
        </p:txBody>
      </p:sp>
      <p:sp>
        <p:nvSpPr>
          <p:cNvPr id="9" name="Content Placeholder 8"/>
          <p:cNvSpPr>
            <a:spLocks noGrp="1"/>
          </p:cNvSpPr>
          <p:nvPr>
            <p:ph idx="1"/>
          </p:nvPr>
        </p:nvSpPr>
        <p:spPr>
          <a:xfrm>
            <a:off x="457200" y="1600200"/>
            <a:ext cx="7620000" cy="4480859"/>
          </a:xfrm>
        </p:spPr>
        <p:txBody>
          <a:bodyPr/>
          <a:lstStyle/>
          <a:p>
            <a:endParaRPr lang="en-US" dirty="0" smtClean="0"/>
          </a:p>
          <a:p>
            <a:r>
              <a:rPr lang="en-US" dirty="0" smtClean="0"/>
              <a:t>Development switched from </a:t>
            </a:r>
            <a:r>
              <a:rPr lang="en-US" dirty="0" err="1" smtClean="0"/>
              <a:t>MakeMusic</a:t>
            </a:r>
            <a:r>
              <a:rPr lang="en-US" dirty="0" smtClean="0"/>
              <a:t> to the W3C on July 28, 2015.</a:t>
            </a:r>
          </a:p>
          <a:p>
            <a:endParaRPr lang="en-US" dirty="0" smtClean="0"/>
          </a:p>
          <a:p>
            <a:r>
              <a:rPr lang="en-US" dirty="0" smtClean="0"/>
              <a:t>First meeting of W3C Music Notation Community Group in Europe (W3CMNCG?) on April 8</a:t>
            </a:r>
            <a:r>
              <a:rPr lang="en-US" baseline="30000" dirty="0" smtClean="0"/>
              <a:t>,</a:t>
            </a:r>
            <a:r>
              <a:rPr lang="en-US" dirty="0" smtClean="0"/>
              <a:t> 2016.</a:t>
            </a:r>
          </a:p>
          <a:p>
            <a:endParaRPr lang="en-US" dirty="0" smtClean="0"/>
          </a:p>
          <a:p>
            <a:r>
              <a:rPr lang="en-US" dirty="0" smtClean="0"/>
              <a:t>Work on </a:t>
            </a:r>
            <a:r>
              <a:rPr lang="en-US" dirty="0" err="1" smtClean="0"/>
              <a:t>MusicXML</a:t>
            </a:r>
            <a:r>
              <a:rPr lang="en-US" dirty="0" smtClean="0"/>
              <a:t> 3.1 started in the beginning of 2016.</a:t>
            </a:r>
            <a:endParaRPr lang="en-US" dirty="0"/>
          </a:p>
        </p:txBody>
      </p:sp>
    </p:spTree>
    <p:extLst>
      <p:ext uri="{BB962C8B-B14F-4D97-AF65-F5344CB8AC3E}">
        <p14:creationId xmlns:p14="http://schemas.microsoft.com/office/powerpoint/2010/main" val="178300978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Goals for </a:t>
            </a:r>
            <a:r>
              <a:rPr lang="en-US" dirty="0" err="1" smtClean="0">
                <a:solidFill>
                  <a:srgbClr val="000000"/>
                </a:solidFill>
              </a:rPr>
              <a:t>MusicXML</a:t>
            </a:r>
            <a:r>
              <a:rPr lang="en-US" dirty="0" smtClean="0">
                <a:solidFill>
                  <a:srgbClr val="000000"/>
                </a:solidFill>
              </a:rPr>
              <a:t>  </a:t>
            </a:r>
            <a:r>
              <a:rPr lang="en-US" sz="6000" dirty="0" smtClean="0">
                <a:solidFill>
                  <a:srgbClr val="000000"/>
                </a:solidFill>
              </a:rPr>
              <a:t>♫</a:t>
            </a:r>
            <a:endParaRPr lang="en-US" sz="6000" dirty="0">
              <a:solidFill>
                <a:srgbClr val="000000"/>
              </a:solidFill>
            </a:endParaRPr>
          </a:p>
        </p:txBody>
      </p:sp>
      <p:sp>
        <p:nvSpPr>
          <p:cNvPr id="3" name="Content Placeholder 2"/>
          <p:cNvSpPr>
            <a:spLocks noGrp="1"/>
          </p:cNvSpPr>
          <p:nvPr>
            <p:ph idx="1"/>
          </p:nvPr>
        </p:nvSpPr>
        <p:spPr>
          <a:xfrm>
            <a:off x="0" y="1600200"/>
            <a:ext cx="6311153" cy="4800600"/>
          </a:xfrm>
        </p:spPr>
        <p:txBody>
          <a:bodyPr/>
          <a:lstStyle/>
          <a:p>
            <a:pPr marL="114300" indent="0">
              <a:buNone/>
            </a:pPr>
            <a:endParaRPr lang="en-US" dirty="0" smtClean="0"/>
          </a:p>
          <a:p>
            <a:r>
              <a:rPr lang="en-US" dirty="0" smtClean="0"/>
              <a:t>Short Term</a:t>
            </a:r>
          </a:p>
          <a:p>
            <a:pPr lvl="1"/>
            <a:r>
              <a:rPr lang="en-US" dirty="0" smtClean="0"/>
              <a:t>Add </a:t>
            </a:r>
            <a:r>
              <a:rPr lang="en-US" dirty="0"/>
              <a:t>support for </a:t>
            </a:r>
            <a:r>
              <a:rPr lang="en-US" dirty="0" err="1"/>
              <a:t>SMuFL</a:t>
            </a:r>
            <a:r>
              <a:rPr lang="en-US" dirty="0"/>
              <a:t> </a:t>
            </a:r>
            <a:r>
              <a:rPr lang="en-US" dirty="0" smtClean="0"/>
              <a:t>(Standard Music Font Layout) glyphs </a:t>
            </a:r>
          </a:p>
          <a:p>
            <a:pPr lvl="1"/>
            <a:r>
              <a:rPr lang="en-US" dirty="0" smtClean="0"/>
              <a:t>Identify </a:t>
            </a:r>
            <a:r>
              <a:rPr lang="en-US" dirty="0"/>
              <a:t>remaining </a:t>
            </a:r>
            <a:r>
              <a:rPr lang="en-US" dirty="0" smtClean="0"/>
              <a:t>gaps in </a:t>
            </a:r>
            <a:r>
              <a:rPr lang="en-US" dirty="0" err="1" smtClean="0"/>
              <a:t>SMuFL</a:t>
            </a:r>
            <a:r>
              <a:rPr lang="en-US" dirty="0" smtClean="0"/>
              <a:t> use</a:t>
            </a:r>
          </a:p>
          <a:p>
            <a:pPr marL="411480" lvl="1" indent="0">
              <a:buNone/>
            </a:pPr>
            <a:endParaRPr lang="en-US" dirty="0" smtClean="0"/>
          </a:p>
          <a:p>
            <a:pPr marL="411480" lvl="1" indent="0">
              <a:buNone/>
            </a:pPr>
            <a:endParaRPr lang="en-US" dirty="0" smtClean="0"/>
          </a:p>
          <a:p>
            <a:endParaRPr lang="en-US" dirty="0" smtClean="0"/>
          </a:p>
          <a:p>
            <a:r>
              <a:rPr lang="en-US" dirty="0" smtClean="0"/>
              <a:t>Long Term</a:t>
            </a:r>
            <a:endParaRPr lang="en-US" dirty="0"/>
          </a:p>
          <a:p>
            <a:pPr lvl="1"/>
            <a:r>
              <a:rPr lang="en-US" dirty="0" smtClean="0"/>
              <a:t>DOM manipulation</a:t>
            </a:r>
          </a:p>
          <a:p>
            <a:pPr lvl="1"/>
            <a:r>
              <a:rPr lang="en-US" dirty="0" smtClean="0"/>
              <a:t>Make a complete specification doc</a:t>
            </a:r>
          </a:p>
        </p:txBody>
      </p:sp>
    </p:spTree>
    <p:extLst>
      <p:ext uri="{BB962C8B-B14F-4D97-AF65-F5344CB8AC3E}">
        <p14:creationId xmlns:p14="http://schemas.microsoft.com/office/powerpoint/2010/main" val="214985098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Conclusion</a:t>
            </a:r>
            <a:endParaRPr lang="en-US" dirty="0">
              <a:solidFill>
                <a:srgbClr val="000000"/>
              </a:solidFill>
            </a:endParaRPr>
          </a:p>
        </p:txBody>
      </p:sp>
      <p:sp>
        <p:nvSpPr>
          <p:cNvPr id="3" name="Content Placeholder 2"/>
          <p:cNvSpPr>
            <a:spLocks noGrp="1"/>
          </p:cNvSpPr>
          <p:nvPr>
            <p:ph idx="1"/>
          </p:nvPr>
        </p:nvSpPr>
        <p:spPr/>
        <p:txBody>
          <a:bodyPr/>
          <a:lstStyle/>
          <a:p>
            <a:r>
              <a:rPr lang="en-US" dirty="0" err="1" smtClean="0"/>
              <a:t>MusicXML</a:t>
            </a:r>
            <a:r>
              <a:rPr lang="en-US" dirty="0" smtClean="0"/>
              <a:t> is the go to notation sharing language of the music industry</a:t>
            </a:r>
          </a:p>
          <a:p>
            <a:endParaRPr lang="en-US" dirty="0" smtClean="0"/>
          </a:p>
          <a:p>
            <a:r>
              <a:rPr lang="en-US" dirty="0" smtClean="0"/>
              <a:t>Solves the long standing problem of sharing music effectively between software programs and online</a:t>
            </a:r>
          </a:p>
          <a:p>
            <a:endParaRPr lang="en-US" dirty="0" smtClean="0"/>
          </a:p>
          <a:p>
            <a:r>
              <a:rPr lang="en-US" dirty="0" smtClean="0"/>
              <a:t>Verbose but effective</a:t>
            </a:r>
          </a:p>
          <a:p>
            <a:endParaRPr lang="en-US" dirty="0" smtClean="0"/>
          </a:p>
          <a:p>
            <a:r>
              <a:rPr lang="en-US" dirty="0" smtClean="0"/>
              <a:t>Still actively being worked on and honed today</a:t>
            </a:r>
            <a:endParaRPr lang="en-US" dirty="0"/>
          </a:p>
        </p:txBody>
      </p:sp>
    </p:spTree>
    <p:extLst>
      <p:ext uri="{BB962C8B-B14F-4D97-AF65-F5344CB8AC3E}">
        <p14:creationId xmlns:p14="http://schemas.microsoft.com/office/powerpoint/2010/main" val="306335282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Bibliography</a:t>
            </a:r>
            <a:endParaRPr lang="en-US" dirty="0">
              <a:solidFill>
                <a:srgbClr val="000000"/>
              </a:solidFill>
            </a:endParaRPr>
          </a:p>
        </p:txBody>
      </p:sp>
      <p:sp>
        <p:nvSpPr>
          <p:cNvPr id="6" name="Rectangle 5"/>
          <p:cNvSpPr/>
          <p:nvPr/>
        </p:nvSpPr>
        <p:spPr>
          <a:xfrm>
            <a:off x="457200" y="1816865"/>
            <a:ext cx="7924800" cy="646331"/>
          </a:xfrm>
          <a:prstGeom prst="rect">
            <a:avLst/>
          </a:prstGeom>
        </p:spPr>
        <p:txBody>
          <a:bodyPr wrap="square">
            <a:spAutoFit/>
          </a:bodyPr>
          <a:lstStyle/>
          <a:p>
            <a:r>
              <a:rPr lang="en-US" dirty="0"/>
              <a:t>"</a:t>
            </a:r>
            <a:r>
              <a:rPr lang="en-US" dirty="0" err="1"/>
              <a:t>MusicXML</a:t>
            </a:r>
            <a:r>
              <a:rPr lang="en-US" dirty="0"/>
              <a:t> FAQ." </a:t>
            </a:r>
            <a:r>
              <a:rPr lang="en-US" dirty="0" err="1"/>
              <a:t>MusicXML</a:t>
            </a:r>
            <a:r>
              <a:rPr lang="en-US" dirty="0"/>
              <a:t>. </a:t>
            </a:r>
            <a:r>
              <a:rPr lang="en-US" dirty="0" err="1"/>
              <a:t>MakeMusic</a:t>
            </a:r>
            <a:r>
              <a:rPr lang="en-US" dirty="0"/>
              <a:t> Inc., </a:t>
            </a:r>
            <a:r>
              <a:rPr lang="en-US" dirty="0" err="1"/>
              <a:t>n.d.</a:t>
            </a:r>
            <a:r>
              <a:rPr lang="en-US" dirty="0"/>
              <a:t> Web. </a:t>
            </a:r>
            <a:r>
              <a:rPr lang="en-US" dirty="0" smtClean="0"/>
              <a:t>15 </a:t>
            </a:r>
            <a:r>
              <a:rPr lang="en-US" dirty="0"/>
              <a:t>Mar. 2016. </a:t>
            </a:r>
            <a:r>
              <a:rPr lang="en-US" dirty="0" smtClean="0"/>
              <a:t>&lt;</a:t>
            </a:r>
            <a:r>
              <a:rPr lang="en-US" dirty="0" smtClean="0">
                <a:hlinkClick r:id="rId3"/>
              </a:rPr>
              <a:t>http</a:t>
            </a:r>
            <a:r>
              <a:rPr lang="en-US" dirty="0">
                <a:hlinkClick r:id="rId3"/>
              </a:rPr>
              <a:t>://www.musicxml.com/tutorial/</a:t>
            </a:r>
            <a:r>
              <a:rPr lang="en-US" dirty="0" smtClean="0">
                <a:hlinkClick r:id="rId3"/>
              </a:rPr>
              <a:t>faq</a:t>
            </a:r>
            <a:r>
              <a:rPr lang="en-US" dirty="0" smtClean="0"/>
              <a:t>&gt;.</a:t>
            </a:r>
          </a:p>
        </p:txBody>
      </p:sp>
      <p:sp>
        <p:nvSpPr>
          <p:cNvPr id="7" name="Rectangle 6"/>
          <p:cNvSpPr/>
          <p:nvPr/>
        </p:nvSpPr>
        <p:spPr>
          <a:xfrm>
            <a:off x="457200" y="2644169"/>
            <a:ext cx="7620000" cy="646331"/>
          </a:xfrm>
          <a:prstGeom prst="rect">
            <a:avLst/>
          </a:prstGeom>
        </p:spPr>
        <p:txBody>
          <a:bodyPr wrap="square">
            <a:spAutoFit/>
          </a:bodyPr>
          <a:lstStyle/>
          <a:p>
            <a:r>
              <a:rPr lang="en-US" dirty="0"/>
              <a:t>"Latest News - </a:t>
            </a:r>
            <a:r>
              <a:rPr lang="en-US" dirty="0" err="1"/>
              <a:t>MusicXML</a:t>
            </a:r>
            <a:r>
              <a:rPr lang="en-US" dirty="0"/>
              <a:t>." </a:t>
            </a:r>
            <a:r>
              <a:rPr lang="en-US" dirty="0" err="1"/>
              <a:t>MusicXML</a:t>
            </a:r>
            <a:r>
              <a:rPr lang="en-US" dirty="0"/>
              <a:t>. </a:t>
            </a:r>
            <a:r>
              <a:rPr lang="en-US" dirty="0" err="1"/>
              <a:t>MakeMusic</a:t>
            </a:r>
            <a:r>
              <a:rPr lang="en-US" dirty="0"/>
              <a:t> Inc., </a:t>
            </a:r>
            <a:r>
              <a:rPr lang="en-US" dirty="0" err="1"/>
              <a:t>n.d.</a:t>
            </a:r>
            <a:r>
              <a:rPr lang="en-US" dirty="0"/>
              <a:t> Web. </a:t>
            </a:r>
            <a:r>
              <a:rPr lang="en-US" dirty="0" smtClean="0"/>
              <a:t>18 </a:t>
            </a:r>
            <a:r>
              <a:rPr lang="en-US" dirty="0"/>
              <a:t>Mar. 2016. &lt;http://</a:t>
            </a:r>
            <a:r>
              <a:rPr lang="en-US" dirty="0" err="1"/>
              <a:t>www.musicxml.com</a:t>
            </a:r>
            <a:r>
              <a:rPr lang="en-US" dirty="0"/>
              <a:t>/latest-news/&gt;.</a:t>
            </a:r>
          </a:p>
        </p:txBody>
      </p:sp>
      <p:sp>
        <p:nvSpPr>
          <p:cNvPr id="8" name="Rectangle 7"/>
          <p:cNvSpPr/>
          <p:nvPr/>
        </p:nvSpPr>
        <p:spPr>
          <a:xfrm>
            <a:off x="457200" y="3638177"/>
            <a:ext cx="7620000" cy="646331"/>
          </a:xfrm>
          <a:prstGeom prst="rect">
            <a:avLst/>
          </a:prstGeom>
        </p:spPr>
        <p:txBody>
          <a:bodyPr wrap="square">
            <a:spAutoFit/>
          </a:bodyPr>
          <a:lstStyle/>
          <a:p>
            <a:r>
              <a:rPr lang="en-US" dirty="0"/>
              <a:t>"Music in </a:t>
            </a:r>
            <a:r>
              <a:rPr lang="en-US" dirty="0" err="1"/>
              <a:t>MusicXML</a:t>
            </a:r>
            <a:r>
              <a:rPr lang="en-US" dirty="0"/>
              <a:t> - </a:t>
            </a:r>
            <a:r>
              <a:rPr lang="en-US" dirty="0" err="1"/>
              <a:t>MusicXML</a:t>
            </a:r>
            <a:r>
              <a:rPr lang="en-US" dirty="0"/>
              <a:t>." </a:t>
            </a:r>
            <a:r>
              <a:rPr lang="en-US" dirty="0" err="1"/>
              <a:t>MusicXML</a:t>
            </a:r>
            <a:r>
              <a:rPr lang="en-US" dirty="0"/>
              <a:t>. </a:t>
            </a:r>
            <a:r>
              <a:rPr lang="en-US" dirty="0" err="1"/>
              <a:t>MakeMusic</a:t>
            </a:r>
            <a:r>
              <a:rPr lang="en-US" dirty="0"/>
              <a:t> Inc., </a:t>
            </a:r>
            <a:r>
              <a:rPr lang="en-US" dirty="0" err="1"/>
              <a:t>n.d.</a:t>
            </a:r>
            <a:r>
              <a:rPr lang="en-US" dirty="0"/>
              <a:t> Web. 24 Mar. 2016. &lt;http://</a:t>
            </a:r>
            <a:r>
              <a:rPr lang="en-US" dirty="0" err="1" smtClean="0"/>
              <a:t>www.musicxml.com</a:t>
            </a:r>
            <a:r>
              <a:rPr lang="en-US" dirty="0" smtClean="0"/>
              <a:t>/music</a:t>
            </a:r>
            <a:r>
              <a:rPr lang="en-US" dirty="0"/>
              <a:t>-in-</a:t>
            </a:r>
            <a:r>
              <a:rPr lang="en-US" dirty="0" err="1" smtClean="0"/>
              <a:t>musicxml</a:t>
            </a:r>
            <a:r>
              <a:rPr lang="en-US" dirty="0" smtClean="0"/>
              <a:t>/&gt;</a:t>
            </a:r>
            <a:r>
              <a:rPr lang="en-US" dirty="0"/>
              <a:t>.</a:t>
            </a:r>
          </a:p>
        </p:txBody>
      </p:sp>
      <p:sp>
        <p:nvSpPr>
          <p:cNvPr id="9" name="Rectangle 8"/>
          <p:cNvSpPr/>
          <p:nvPr/>
        </p:nvSpPr>
        <p:spPr>
          <a:xfrm>
            <a:off x="457199" y="4602806"/>
            <a:ext cx="7401859" cy="923330"/>
          </a:xfrm>
          <a:prstGeom prst="rect">
            <a:avLst/>
          </a:prstGeom>
        </p:spPr>
        <p:txBody>
          <a:bodyPr wrap="square">
            <a:spAutoFit/>
          </a:bodyPr>
          <a:lstStyle/>
          <a:p>
            <a:r>
              <a:rPr lang="en-US" dirty="0" smtClean="0"/>
              <a:t>Code Source: "</a:t>
            </a:r>
            <a:r>
              <a:rPr lang="en-US" dirty="0"/>
              <a:t>Hello World: A One-Bar Song with a Whole Note on Middle C in 4/4 Time." </a:t>
            </a:r>
            <a:r>
              <a:rPr lang="en-US" dirty="0" err="1"/>
              <a:t>MusicXML</a:t>
            </a:r>
            <a:r>
              <a:rPr lang="en-US" dirty="0"/>
              <a:t>. </a:t>
            </a:r>
            <a:r>
              <a:rPr lang="en-US" dirty="0" err="1"/>
              <a:t>MakeMusic</a:t>
            </a:r>
            <a:r>
              <a:rPr lang="en-US" dirty="0"/>
              <a:t> Inc., </a:t>
            </a:r>
            <a:r>
              <a:rPr lang="en-US" dirty="0" err="1"/>
              <a:t>n.d.</a:t>
            </a:r>
            <a:r>
              <a:rPr lang="en-US" dirty="0"/>
              <a:t> Web. 24 Mar. 2016. &lt;http://</a:t>
            </a:r>
            <a:r>
              <a:rPr lang="en-US" dirty="0" err="1"/>
              <a:t>www.musicxml.com</a:t>
            </a:r>
            <a:r>
              <a:rPr lang="en-US" dirty="0"/>
              <a:t>/tutorial/hello-world/&gt;.</a:t>
            </a:r>
          </a:p>
        </p:txBody>
      </p:sp>
    </p:spTree>
    <p:extLst>
      <p:ext uri="{BB962C8B-B14F-4D97-AF65-F5344CB8AC3E}">
        <p14:creationId xmlns:p14="http://schemas.microsoft.com/office/powerpoint/2010/main" val="46969983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t>
            </a:r>
            <a:r>
              <a:rPr lang="en-US" dirty="0" err="1" smtClean="0"/>
              <a:t>MusicXML</a:t>
            </a:r>
            <a:r>
              <a:rPr lang="en-US" dirty="0" smtClean="0"/>
              <a:t>?</a:t>
            </a:r>
            <a:endParaRPr lang="en-US" dirty="0"/>
          </a:p>
        </p:txBody>
      </p:sp>
      <p:sp>
        <p:nvSpPr>
          <p:cNvPr id="3" name="Content Placeholder 2"/>
          <p:cNvSpPr>
            <a:spLocks noGrp="1"/>
          </p:cNvSpPr>
          <p:nvPr>
            <p:ph idx="1"/>
          </p:nvPr>
        </p:nvSpPr>
        <p:spPr/>
        <p:txBody>
          <a:bodyPr/>
          <a:lstStyle/>
          <a:p>
            <a:r>
              <a:rPr lang="en-US" sz="2800" dirty="0" smtClean="0"/>
              <a:t>An open source XML-based language used to reference western music</a:t>
            </a:r>
            <a:r>
              <a:rPr lang="en-US" sz="2800" dirty="0" smtClean="0"/>
              <a:t>.</a:t>
            </a:r>
          </a:p>
          <a:p>
            <a:endParaRPr lang="en-US" sz="2800" dirty="0" smtClean="0"/>
          </a:p>
          <a:p>
            <a:r>
              <a:rPr lang="en-US" sz="2800" dirty="0" smtClean="0"/>
              <a:t>Primarily used to share electronic sheet music</a:t>
            </a:r>
            <a:r>
              <a:rPr lang="en-US" sz="2800" dirty="0" smtClean="0"/>
              <a:t>.</a:t>
            </a:r>
          </a:p>
          <a:p>
            <a:endParaRPr lang="en-US" sz="2800" dirty="0" smtClean="0"/>
          </a:p>
          <a:p>
            <a:r>
              <a:rPr lang="en-US" sz="2800" dirty="0" smtClean="0"/>
              <a:t>Serves as a common language to transfer </a:t>
            </a:r>
            <a:r>
              <a:rPr lang="en-US" sz="2800" dirty="0" smtClean="0"/>
              <a:t>between </a:t>
            </a:r>
            <a:r>
              <a:rPr lang="en-US" sz="2800" dirty="0" smtClean="0"/>
              <a:t>many different music software programs.</a:t>
            </a:r>
          </a:p>
          <a:p>
            <a:endParaRPr lang="en-US" dirty="0"/>
          </a:p>
          <a:p>
            <a:endParaRPr lang="en-US" dirty="0"/>
          </a:p>
        </p:txBody>
      </p:sp>
    </p:spTree>
    <p:extLst>
      <p:ext uri="{BB962C8B-B14F-4D97-AF65-F5344CB8AC3E}">
        <p14:creationId xmlns:p14="http://schemas.microsoft.com/office/powerpoint/2010/main" val="2108317998"/>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Use in the Music Industry</a:t>
            </a:r>
            <a:endParaRPr lang="en-US" dirty="0"/>
          </a:p>
        </p:txBody>
      </p:sp>
      <p:sp>
        <p:nvSpPr>
          <p:cNvPr id="5" name="Content Placeholder 4"/>
          <p:cNvSpPr>
            <a:spLocks noGrp="1"/>
          </p:cNvSpPr>
          <p:nvPr>
            <p:ph idx="1"/>
          </p:nvPr>
        </p:nvSpPr>
        <p:spPr/>
        <p:txBody>
          <a:bodyPr/>
          <a:lstStyle/>
          <a:p>
            <a:r>
              <a:rPr lang="en-US" dirty="0" smtClean="0"/>
              <a:t>Music Software Companies</a:t>
            </a:r>
          </a:p>
          <a:p>
            <a:pPr lvl="1"/>
            <a:r>
              <a:rPr lang="en-US" dirty="0" err="1" smtClean="0"/>
              <a:t>MakeMusic</a:t>
            </a:r>
            <a:r>
              <a:rPr lang="en-US" dirty="0" smtClean="0"/>
              <a:t> (Finale, Songwriter, </a:t>
            </a:r>
            <a:r>
              <a:rPr lang="en-US" dirty="0" err="1" smtClean="0"/>
              <a:t>PrintMusic</a:t>
            </a:r>
            <a:r>
              <a:rPr lang="en-US" dirty="0" smtClean="0"/>
              <a:t>)</a:t>
            </a:r>
          </a:p>
          <a:p>
            <a:pPr lvl="1"/>
            <a:r>
              <a:rPr lang="en-US" dirty="0" smtClean="0"/>
              <a:t>Sibelius (Sibelius Student, Sibelius First)</a:t>
            </a:r>
          </a:p>
          <a:p>
            <a:pPr lvl="1"/>
            <a:r>
              <a:rPr lang="en-US" dirty="0" smtClean="0"/>
              <a:t>Steinberg (Cubase, </a:t>
            </a:r>
            <a:r>
              <a:rPr lang="en-US" dirty="0" err="1" smtClean="0"/>
              <a:t>Nuendo</a:t>
            </a:r>
            <a:r>
              <a:rPr lang="en-US" dirty="0" smtClean="0"/>
              <a:t>)</a:t>
            </a:r>
          </a:p>
          <a:p>
            <a:pPr lvl="1"/>
            <a:r>
              <a:rPr lang="en-US" dirty="0" err="1" smtClean="0"/>
              <a:t>iOS</a:t>
            </a:r>
            <a:r>
              <a:rPr lang="en-US" dirty="0" smtClean="0"/>
              <a:t> notation programs (Symphony Pro, </a:t>
            </a:r>
            <a:r>
              <a:rPr lang="en-US" dirty="0" err="1" smtClean="0"/>
              <a:t>PocketScore</a:t>
            </a:r>
            <a:r>
              <a:rPr lang="en-US" dirty="0" smtClean="0"/>
              <a:t>, </a:t>
            </a:r>
            <a:r>
              <a:rPr lang="en-US" dirty="0" err="1" smtClean="0"/>
              <a:t>SeeScore</a:t>
            </a:r>
            <a:r>
              <a:rPr lang="en-US" dirty="0" smtClean="0"/>
              <a:t>)</a:t>
            </a:r>
          </a:p>
          <a:p>
            <a:r>
              <a:rPr lang="en-US" dirty="0" smtClean="0"/>
              <a:t>Electronic Music Stands (Organ Muse)</a:t>
            </a:r>
          </a:p>
          <a:p>
            <a:r>
              <a:rPr lang="en-US" dirty="0" smtClean="0"/>
              <a:t>Sheet Music Sales Systems (Legato Sheet Music Viewer)</a:t>
            </a:r>
          </a:p>
          <a:p>
            <a:r>
              <a:rPr lang="en-US" dirty="0" smtClean="0"/>
              <a:t>Online Music Libraries (IMSLP, </a:t>
            </a:r>
            <a:r>
              <a:rPr lang="en-US" dirty="0" err="1" smtClean="0"/>
              <a:t>MuseScore</a:t>
            </a:r>
            <a:r>
              <a:rPr lang="en-US" dirty="0" smtClean="0"/>
              <a:t>)</a:t>
            </a:r>
          </a:p>
          <a:p>
            <a:r>
              <a:rPr lang="en-US" dirty="0" smtClean="0"/>
              <a:t>Musicology</a:t>
            </a:r>
          </a:p>
          <a:p>
            <a:pPr lvl="1"/>
            <a:r>
              <a:rPr lang="en-US" dirty="0" smtClean="0"/>
              <a:t>Apps (</a:t>
            </a:r>
            <a:r>
              <a:rPr lang="en-US" dirty="0" err="1" smtClean="0"/>
              <a:t>MelodicMatch</a:t>
            </a:r>
            <a:r>
              <a:rPr lang="en-US" dirty="0" smtClean="0"/>
              <a:t>, music21)</a:t>
            </a:r>
          </a:p>
          <a:p>
            <a:pPr lvl="1"/>
            <a:endParaRPr lang="en-US" dirty="0" smtClean="0"/>
          </a:p>
        </p:txBody>
      </p:sp>
    </p:spTree>
    <p:extLst>
      <p:ext uri="{BB962C8B-B14F-4D97-AF65-F5344CB8AC3E}">
        <p14:creationId xmlns:p14="http://schemas.microsoft.com/office/powerpoint/2010/main" val="344136058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tx1"/>
                </a:solidFill>
              </a:rPr>
              <a:t>Predecessors to </a:t>
            </a:r>
            <a:r>
              <a:rPr lang="en-US" dirty="0" err="1" smtClean="0">
                <a:solidFill>
                  <a:schemeClr val="tx1"/>
                </a:solidFill>
              </a:rPr>
              <a:t>MusicXML</a:t>
            </a:r>
            <a:endParaRPr lang="en-US" dirty="0">
              <a:solidFill>
                <a:schemeClr val="tx1"/>
              </a:solidFill>
            </a:endParaRPr>
          </a:p>
        </p:txBody>
      </p:sp>
      <p:sp>
        <p:nvSpPr>
          <p:cNvPr id="3" name="Content Placeholder 2"/>
          <p:cNvSpPr>
            <a:spLocks noGrp="1"/>
          </p:cNvSpPr>
          <p:nvPr>
            <p:ph idx="1"/>
          </p:nvPr>
        </p:nvSpPr>
        <p:spPr/>
        <p:txBody>
          <a:bodyPr>
            <a:normAutofit/>
          </a:bodyPr>
          <a:lstStyle/>
          <a:p>
            <a:pPr marL="114300" indent="0">
              <a:buNone/>
            </a:pPr>
            <a:endParaRPr lang="en-US" dirty="0" smtClean="0"/>
          </a:p>
          <a:p>
            <a:pPr marL="114300" indent="0">
              <a:buNone/>
            </a:pPr>
            <a:endParaRPr lang="en-US" dirty="0"/>
          </a:p>
          <a:p>
            <a:pPr marL="114300" indent="0">
              <a:buNone/>
            </a:pPr>
            <a:endParaRPr lang="en-US" dirty="0" smtClean="0"/>
          </a:p>
          <a:p>
            <a:pPr>
              <a:buFont typeface="Arial"/>
              <a:buChar char="•"/>
            </a:pPr>
            <a:r>
              <a:rPr lang="en-US" sz="2400" dirty="0" smtClean="0"/>
              <a:t>MIDI (Musical Instrumental Digital Interface</a:t>
            </a:r>
            <a:r>
              <a:rPr lang="en-US" sz="2400" dirty="0" smtClean="0"/>
              <a:t>)</a:t>
            </a:r>
          </a:p>
          <a:p>
            <a:pPr>
              <a:buFont typeface="Arial"/>
              <a:buChar char="•"/>
            </a:pPr>
            <a:endParaRPr lang="en-US" sz="2400" dirty="0" smtClean="0"/>
          </a:p>
          <a:p>
            <a:pPr>
              <a:buFont typeface="Arial"/>
              <a:buChar char="•"/>
            </a:pPr>
            <a:r>
              <a:rPr lang="en-US" sz="2400" dirty="0" smtClean="0"/>
              <a:t>NIFF (Notation Interchange File </a:t>
            </a:r>
            <a:r>
              <a:rPr lang="en-US" sz="2400" dirty="0" smtClean="0"/>
              <a:t>Format)</a:t>
            </a:r>
          </a:p>
          <a:p>
            <a:pPr>
              <a:buFont typeface="Arial"/>
              <a:buChar char="•"/>
            </a:pPr>
            <a:endParaRPr lang="en-US" sz="2400" dirty="0" smtClean="0"/>
          </a:p>
          <a:p>
            <a:pPr>
              <a:buFont typeface="Arial"/>
              <a:buChar char="•"/>
            </a:pPr>
            <a:r>
              <a:rPr lang="en-US" sz="2400" dirty="0" smtClean="0"/>
              <a:t>SMDL (Standard Music Description Language</a:t>
            </a:r>
            <a:r>
              <a:rPr lang="en-US" sz="2400" dirty="0" smtClean="0"/>
              <a:t>)</a:t>
            </a:r>
            <a:endParaRPr lang="en-US" dirty="0" smtClean="0"/>
          </a:p>
        </p:txBody>
      </p:sp>
    </p:spTree>
    <p:extLst>
      <p:ext uri="{BB962C8B-B14F-4D97-AF65-F5344CB8AC3E}">
        <p14:creationId xmlns:p14="http://schemas.microsoft.com/office/powerpoint/2010/main" val="117538163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MIDI: Pros and Cons</a:t>
            </a:r>
            <a:endParaRPr lang="en-US" dirty="0">
              <a:solidFill>
                <a:srgbClr val="000000"/>
              </a:solidFill>
            </a:endParaRPr>
          </a:p>
        </p:txBody>
      </p:sp>
      <p:sp>
        <p:nvSpPr>
          <p:cNvPr id="4" name="Content Placeholder 3"/>
          <p:cNvSpPr>
            <a:spLocks noGrp="1"/>
          </p:cNvSpPr>
          <p:nvPr>
            <p:ph sz="half" idx="1"/>
          </p:nvPr>
        </p:nvSpPr>
        <p:spPr/>
        <p:txBody>
          <a:bodyPr/>
          <a:lstStyle/>
          <a:p>
            <a:r>
              <a:rPr lang="en-US" dirty="0" smtClean="0"/>
              <a:t>Good as a performance language.</a:t>
            </a:r>
          </a:p>
          <a:p>
            <a:endParaRPr lang="en-US" dirty="0" smtClean="0"/>
          </a:p>
          <a:p>
            <a:endParaRPr lang="en-US" dirty="0" smtClean="0"/>
          </a:p>
          <a:p>
            <a:endParaRPr lang="en-US" dirty="0" smtClean="0"/>
          </a:p>
          <a:p>
            <a:pPr marL="114300" indent="0">
              <a:buNone/>
            </a:pPr>
            <a:endParaRPr lang="en-US" dirty="0"/>
          </a:p>
          <a:p>
            <a:r>
              <a:rPr lang="en-US" dirty="0" smtClean="0"/>
              <a:t>Poor at notation (ex. Gb </a:t>
            </a:r>
            <a:r>
              <a:rPr lang="en-US" dirty="0" err="1" smtClean="0"/>
              <a:t>vs</a:t>
            </a:r>
            <a:r>
              <a:rPr lang="en-US" dirty="0" smtClean="0"/>
              <a:t> F#)</a:t>
            </a:r>
            <a:endParaRPr lang="en-US" dirty="0"/>
          </a:p>
        </p:txBody>
      </p:sp>
      <p:pic>
        <p:nvPicPr>
          <p:cNvPr id="6" name="Midi - Boulevard of Broken Dreams by Green Day.mp3">
            <a:hlinkClick r:id="" action="ppaction://media"/>
          </p:cNvPr>
          <p:cNvPicPr>
            <a:picLocks noGrp="1" noChangeAspect="1"/>
          </p:cNvPicPr>
          <p:nvPr>
            <p:ph sz="half" idx="2"/>
            <a:audioFile r:link="rId2"/>
            <p:extLst>
              <p:ext uri="{DAA4B4D4-6D71-4841-9C94-3DE7FCFB9230}">
                <p14:media xmlns:p14="http://schemas.microsoft.com/office/powerpoint/2010/main" r:embed="rId1"/>
              </p:ext>
            </p:extLst>
          </p:nvPr>
        </p:nvPicPr>
        <p:blipFill>
          <a:blip r:embed="rId5"/>
          <a:stretch>
            <a:fillRect/>
          </a:stretch>
        </p:blipFill>
        <p:spPr>
          <a:xfrm>
            <a:off x="5597780" y="2544508"/>
            <a:ext cx="812800" cy="812800"/>
          </a:xfrm>
        </p:spPr>
      </p:pic>
      <p:sp>
        <p:nvSpPr>
          <p:cNvPr id="9" name="TextBox 8"/>
          <p:cNvSpPr txBox="1"/>
          <p:nvPr/>
        </p:nvSpPr>
        <p:spPr>
          <a:xfrm>
            <a:off x="4472989" y="3942789"/>
            <a:ext cx="3284561" cy="369332"/>
          </a:xfrm>
          <a:prstGeom prst="rect">
            <a:avLst/>
          </a:prstGeom>
          <a:noFill/>
        </p:spPr>
        <p:txBody>
          <a:bodyPr wrap="none" rtlCol="0">
            <a:spAutoFit/>
          </a:bodyPr>
          <a:lstStyle/>
          <a:p>
            <a:r>
              <a:rPr lang="en-US" dirty="0" smtClean="0"/>
              <a:t>I found your old blog! Neat song!</a:t>
            </a:r>
            <a:endParaRPr lang="en-US" dirty="0"/>
          </a:p>
        </p:txBody>
      </p:sp>
    </p:spTree>
    <p:extLst>
      <p:ext uri="{BB962C8B-B14F-4D97-AF65-F5344CB8AC3E}">
        <p14:creationId xmlns:p14="http://schemas.microsoft.com/office/powerpoint/2010/main" val="366246717"/>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2686" fill="hold"/>
                                        <p:tgtEl>
                                          <p:spTgt spid="6"/>
                                        </p:tgtEl>
                                      </p:cBhvr>
                                    </p:cmd>
                                  </p:childTnLst>
                                </p:cTn>
                              </p:par>
                            </p:childTnLst>
                          </p:cTn>
                        </p:par>
                      </p:childTnLst>
                    </p:cTn>
                  </p:par>
                </p:childTnLst>
              </p:cTn>
              <p:nextCondLst>
                <p:cond evt="onClick" delay="0">
                  <p:tgtEl>
                    <p:spTgt spid="6"/>
                  </p:tgtEl>
                </p:cond>
              </p:nextCondLst>
            </p:seq>
            <p:audio>
              <p:cMediaNode vol="56604">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NIFF </a:t>
            </a:r>
            <a:r>
              <a:rPr lang="en-US" dirty="0" smtClean="0">
                <a:solidFill>
                  <a:srgbClr val="000000"/>
                </a:solidFill>
              </a:rPr>
              <a:t> </a:t>
            </a:r>
            <a:endParaRPr lang="en-US" dirty="0">
              <a:solidFill>
                <a:srgbClr val="000000"/>
              </a:solidFill>
            </a:endParaRPr>
          </a:p>
        </p:txBody>
      </p:sp>
      <p:sp>
        <p:nvSpPr>
          <p:cNvPr id="3" name="Content Placeholder 2"/>
          <p:cNvSpPr>
            <a:spLocks noGrp="1"/>
          </p:cNvSpPr>
          <p:nvPr>
            <p:ph sz="half" idx="1"/>
          </p:nvPr>
        </p:nvSpPr>
        <p:spPr>
          <a:xfrm>
            <a:off x="457200" y="1268413"/>
            <a:ext cx="3657600" cy="4590288"/>
          </a:xfrm>
        </p:spPr>
        <p:txBody>
          <a:bodyPr>
            <a:normAutofit fontScale="92500" lnSpcReduction="10000"/>
          </a:bodyPr>
          <a:lstStyle/>
          <a:p>
            <a:pPr marL="114300" indent="0">
              <a:buNone/>
            </a:pPr>
            <a:endParaRPr lang="en-US" dirty="0" smtClean="0"/>
          </a:p>
          <a:p>
            <a:r>
              <a:rPr lang="en-US" dirty="0" smtClean="0"/>
              <a:t>Graphic representation of music</a:t>
            </a:r>
          </a:p>
          <a:p>
            <a:pPr lvl="1"/>
            <a:r>
              <a:rPr lang="en-US" dirty="0" smtClean="0"/>
              <a:t>Used with scanning programs</a:t>
            </a:r>
          </a:p>
          <a:p>
            <a:r>
              <a:rPr lang="en-US" dirty="0" smtClean="0"/>
              <a:t>Better at notation than MIDI</a:t>
            </a:r>
          </a:p>
          <a:p>
            <a:r>
              <a:rPr lang="en-US" dirty="0" smtClean="0"/>
              <a:t>No inherent concept of pitch</a:t>
            </a:r>
          </a:p>
          <a:p>
            <a:r>
              <a:rPr lang="en-US" dirty="0" smtClean="0"/>
              <a:t>No sequencing with musical database</a:t>
            </a:r>
            <a:endParaRPr lang="en-US" dirty="0"/>
          </a:p>
        </p:txBody>
      </p:sp>
      <p:pic>
        <p:nvPicPr>
          <p:cNvPr id="5" name="Content Placeholder 4"/>
          <p:cNvPicPr>
            <a:picLocks noGrp="1" noChangeAspect="1"/>
          </p:cNvPicPr>
          <p:nvPr>
            <p:ph sz="half" idx="2"/>
          </p:nvPr>
        </p:nvPicPr>
        <p:blipFill rotWithShape="1">
          <a:blip r:embed="rId3"/>
          <a:srcRect l="1795" r="54271" b="24363"/>
          <a:stretch/>
        </p:blipFill>
        <p:spPr>
          <a:xfrm>
            <a:off x="4419600" y="1268413"/>
            <a:ext cx="3657600" cy="4589462"/>
          </a:xfrm>
        </p:spPr>
      </p:pic>
      <p:sp>
        <p:nvSpPr>
          <p:cNvPr id="6" name="TextBox 5"/>
          <p:cNvSpPr txBox="1"/>
          <p:nvPr/>
        </p:nvSpPr>
        <p:spPr>
          <a:xfrm>
            <a:off x="5543176" y="6126480"/>
            <a:ext cx="2151529" cy="369332"/>
          </a:xfrm>
          <a:prstGeom prst="rect">
            <a:avLst/>
          </a:prstGeom>
          <a:noFill/>
        </p:spPr>
        <p:txBody>
          <a:bodyPr wrap="square" rtlCol="0">
            <a:spAutoFit/>
          </a:bodyPr>
          <a:lstStyle/>
          <a:p>
            <a:r>
              <a:rPr lang="en-US" dirty="0" smtClean="0"/>
              <a:t>NIFF example</a:t>
            </a:r>
            <a:endParaRPr lang="en-US" dirty="0"/>
          </a:p>
        </p:txBody>
      </p:sp>
    </p:spTree>
    <p:extLst>
      <p:ext uri="{BB962C8B-B14F-4D97-AF65-F5344CB8AC3E}">
        <p14:creationId xmlns:p14="http://schemas.microsoft.com/office/powerpoint/2010/main" val="1025739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SMDL</a:t>
            </a:r>
            <a:endParaRPr lang="en-US" dirty="0">
              <a:solidFill>
                <a:srgbClr val="000000"/>
              </a:solidFill>
            </a:endParaRPr>
          </a:p>
        </p:txBody>
      </p:sp>
      <p:sp>
        <p:nvSpPr>
          <p:cNvPr id="5" name="Content Placeholder 4"/>
          <p:cNvSpPr>
            <a:spLocks noGrp="1"/>
          </p:cNvSpPr>
          <p:nvPr>
            <p:ph idx="1"/>
          </p:nvPr>
        </p:nvSpPr>
        <p:spPr>
          <a:xfrm>
            <a:off x="457200" y="1600199"/>
            <a:ext cx="7620000" cy="3345330"/>
          </a:xfrm>
        </p:spPr>
        <p:txBody>
          <a:bodyPr>
            <a:normAutofit/>
          </a:bodyPr>
          <a:lstStyle/>
          <a:p>
            <a:endParaRPr lang="en-US" sz="2800" dirty="0" smtClean="0"/>
          </a:p>
          <a:p>
            <a:r>
              <a:rPr lang="en-US" sz="2800" dirty="0" smtClean="0"/>
              <a:t>Goal was to depict every possible style of music.</a:t>
            </a:r>
          </a:p>
          <a:p>
            <a:endParaRPr lang="en-US" sz="2800" dirty="0" smtClean="0"/>
          </a:p>
          <a:p>
            <a:r>
              <a:rPr lang="en-US" sz="2800" dirty="0" smtClean="0"/>
              <a:t>Too complicated for mass use.</a:t>
            </a:r>
          </a:p>
          <a:p>
            <a:endParaRPr lang="en-US" sz="2800" dirty="0" smtClean="0"/>
          </a:p>
          <a:p>
            <a:r>
              <a:rPr lang="en-US" sz="2800" dirty="0" smtClean="0"/>
              <a:t>No commercial support.</a:t>
            </a:r>
            <a:endParaRPr lang="en-US" sz="2800" dirty="0"/>
          </a:p>
        </p:txBody>
      </p:sp>
      <p:sp>
        <p:nvSpPr>
          <p:cNvPr id="7" name="TextBox 6"/>
          <p:cNvSpPr txBox="1"/>
          <p:nvPr/>
        </p:nvSpPr>
        <p:spPr>
          <a:xfrm>
            <a:off x="2269757" y="5499543"/>
            <a:ext cx="4152925" cy="769441"/>
          </a:xfrm>
          <a:prstGeom prst="rect">
            <a:avLst/>
          </a:prstGeom>
          <a:noFill/>
        </p:spPr>
        <p:txBody>
          <a:bodyPr wrap="none" rtlCol="0">
            <a:spAutoFit/>
          </a:bodyPr>
          <a:lstStyle/>
          <a:p>
            <a:r>
              <a:rPr lang="en-US" sz="4400" dirty="0" smtClean="0">
                <a:solidFill>
                  <a:srgbClr val="FF0000"/>
                </a:solidFill>
                <a:latin typeface="+mj-lt"/>
              </a:rPr>
              <a:t>Enter </a:t>
            </a:r>
            <a:r>
              <a:rPr lang="en-US" sz="4400" dirty="0" err="1" smtClean="0">
                <a:solidFill>
                  <a:srgbClr val="FF0000"/>
                </a:solidFill>
                <a:latin typeface="+mj-lt"/>
              </a:rPr>
              <a:t>MusicXML</a:t>
            </a:r>
            <a:endParaRPr lang="en-US" sz="4400" dirty="0">
              <a:solidFill>
                <a:srgbClr val="FF0000"/>
              </a:solidFill>
            </a:endParaRPr>
          </a:p>
        </p:txBody>
      </p:sp>
    </p:spTree>
    <p:extLst>
      <p:ext uri="{BB962C8B-B14F-4D97-AF65-F5344CB8AC3E}">
        <p14:creationId xmlns:p14="http://schemas.microsoft.com/office/powerpoint/2010/main" val="245942832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0000"/>
                </a:solidFill>
              </a:rPr>
              <a:t>Basis for </a:t>
            </a:r>
            <a:r>
              <a:rPr lang="en-US" dirty="0" err="1" smtClean="0">
                <a:solidFill>
                  <a:srgbClr val="000000"/>
                </a:solidFill>
              </a:rPr>
              <a:t>MusicXML</a:t>
            </a:r>
            <a:endParaRPr lang="en-US" dirty="0">
              <a:solidFill>
                <a:srgbClr val="000000"/>
              </a:solidFill>
            </a:endParaRPr>
          </a:p>
        </p:txBody>
      </p:sp>
      <p:sp>
        <p:nvSpPr>
          <p:cNvPr id="3" name="Content Placeholder 2"/>
          <p:cNvSpPr>
            <a:spLocks noGrp="1"/>
          </p:cNvSpPr>
          <p:nvPr>
            <p:ph sz="half" idx="1"/>
          </p:nvPr>
        </p:nvSpPr>
        <p:spPr>
          <a:xfrm>
            <a:off x="457200" y="1536191"/>
            <a:ext cx="3657600" cy="5052867"/>
          </a:xfrm>
        </p:spPr>
        <p:txBody>
          <a:bodyPr>
            <a:normAutofit fontScale="92500" lnSpcReduction="10000"/>
          </a:bodyPr>
          <a:lstStyle/>
          <a:p>
            <a:r>
              <a:rPr lang="en-US" dirty="0" smtClean="0"/>
              <a:t>Muse Data format</a:t>
            </a:r>
          </a:p>
          <a:p>
            <a:pPr lvl="1"/>
            <a:r>
              <a:rPr lang="en-US" dirty="0" smtClean="0"/>
              <a:t>Walter Hewlett,  Center for Computer Assisted Research in the Humanities at Stanford </a:t>
            </a:r>
            <a:r>
              <a:rPr lang="en-US" dirty="0" err="1" smtClean="0"/>
              <a:t>Univserity</a:t>
            </a:r>
            <a:endParaRPr lang="en-US" dirty="0" smtClean="0"/>
          </a:p>
          <a:p>
            <a:r>
              <a:rPr lang="en-US" dirty="0" smtClean="0"/>
              <a:t>Humdrum format</a:t>
            </a:r>
          </a:p>
          <a:p>
            <a:pPr lvl="1"/>
            <a:r>
              <a:rPr lang="en-US" dirty="0" smtClean="0"/>
              <a:t>David Huron, Ohio State University</a:t>
            </a:r>
          </a:p>
          <a:p>
            <a:pPr lvl="1"/>
            <a:r>
              <a:rPr lang="en-US" dirty="0"/>
              <a:t>Example: http://</a:t>
            </a:r>
            <a:r>
              <a:rPr lang="en-US" dirty="0" err="1"/>
              <a:t>museinfo.sapp.org</a:t>
            </a:r>
            <a:r>
              <a:rPr lang="en-US" dirty="0"/>
              <a:t>/doc/examples/humdrum/chord/</a:t>
            </a:r>
            <a:r>
              <a:rPr lang="en-US" dirty="0" err="1"/>
              <a:t>chord.html</a:t>
            </a:r>
            <a:endParaRPr lang="en-US" dirty="0" smtClean="0"/>
          </a:p>
          <a:p>
            <a:r>
              <a:rPr lang="en-US" dirty="0" smtClean="0"/>
              <a:t>XML</a:t>
            </a:r>
            <a:endParaRPr lang="en-US" dirty="0"/>
          </a:p>
        </p:txBody>
      </p:sp>
      <p:pic>
        <p:nvPicPr>
          <p:cNvPr id="5" name="Content Placeholder 4"/>
          <p:cNvPicPr>
            <a:picLocks noGrp="1" noChangeAspect="1"/>
          </p:cNvPicPr>
          <p:nvPr>
            <p:ph sz="half" idx="2"/>
          </p:nvPr>
        </p:nvPicPr>
        <p:blipFill>
          <a:blip r:embed="rId3"/>
          <a:srcRect t="2934" b="2934"/>
          <a:stretch>
            <a:fillRect/>
          </a:stretch>
        </p:blipFill>
        <p:spPr/>
      </p:pic>
      <p:sp>
        <p:nvSpPr>
          <p:cNvPr id="6" name="TextBox 5"/>
          <p:cNvSpPr txBox="1"/>
          <p:nvPr/>
        </p:nvSpPr>
        <p:spPr>
          <a:xfrm>
            <a:off x="4511342" y="6126480"/>
            <a:ext cx="3565858" cy="646331"/>
          </a:xfrm>
          <a:prstGeom prst="rect">
            <a:avLst/>
          </a:prstGeom>
          <a:noFill/>
        </p:spPr>
        <p:txBody>
          <a:bodyPr wrap="square" rtlCol="0">
            <a:spAutoFit/>
          </a:bodyPr>
          <a:lstStyle/>
          <a:p>
            <a:r>
              <a:rPr lang="en-US" dirty="0" err="1" smtClean="0"/>
              <a:t>MusicXML</a:t>
            </a:r>
            <a:r>
              <a:rPr lang="en-US" dirty="0" smtClean="0"/>
              <a:t> can recreate even </a:t>
            </a:r>
            <a:r>
              <a:rPr lang="en-US" dirty="0" err="1" smtClean="0"/>
              <a:t>Kanye’s</a:t>
            </a:r>
            <a:r>
              <a:rPr lang="en-US" dirty="0" smtClean="0"/>
              <a:t> sick beats!</a:t>
            </a:r>
            <a:endParaRPr lang="en-US" dirty="0"/>
          </a:p>
        </p:txBody>
      </p:sp>
    </p:spTree>
    <p:extLst>
      <p:ext uri="{BB962C8B-B14F-4D97-AF65-F5344CB8AC3E}">
        <p14:creationId xmlns:p14="http://schemas.microsoft.com/office/powerpoint/2010/main" val="41822425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0" y="1"/>
            <a:ext cx="3869765" cy="6863420"/>
          </a:xfrm>
          <a:prstGeom prst="rect">
            <a:avLst/>
          </a:prstGeom>
        </p:spPr>
        <p:txBody>
          <a:bodyPr wrap="square">
            <a:spAutoFit/>
          </a:bodyPr>
          <a:lstStyle/>
          <a:p>
            <a:r>
              <a:rPr lang="en-US" sz="1100" dirty="0">
                <a:solidFill>
                  <a:schemeClr val="accent3"/>
                </a:solidFill>
                <a:latin typeface="Courier"/>
                <a:cs typeface="Courier"/>
              </a:rPr>
              <a:t>&lt;?xml version="1.0" encoding="UTF-8" standalone="no"?&gt;</a:t>
            </a:r>
          </a:p>
          <a:p>
            <a:r>
              <a:rPr lang="en-US" sz="1100" dirty="0">
                <a:solidFill>
                  <a:schemeClr val="accent3"/>
                </a:solidFill>
                <a:latin typeface="Courier"/>
                <a:cs typeface="Courier"/>
              </a:rPr>
              <a:t>&lt;</a:t>
            </a:r>
            <a:r>
              <a:rPr lang="en-US" sz="1100" dirty="0" smtClean="0">
                <a:solidFill>
                  <a:schemeClr val="accent3"/>
                </a:solidFill>
                <a:latin typeface="Courier"/>
                <a:cs typeface="Courier"/>
              </a:rPr>
              <a:t>!DOCTYPE score-</a:t>
            </a:r>
            <a:r>
              <a:rPr lang="en-US" sz="1100" dirty="0" err="1" smtClean="0">
                <a:solidFill>
                  <a:schemeClr val="accent3"/>
                </a:solidFill>
                <a:latin typeface="Courier"/>
                <a:cs typeface="Courier"/>
              </a:rPr>
              <a:t>partwise</a:t>
            </a:r>
            <a:r>
              <a:rPr lang="en-US" sz="1100" dirty="0" smtClean="0">
                <a:solidFill>
                  <a:schemeClr val="accent3"/>
                </a:solidFill>
                <a:latin typeface="Courier"/>
                <a:cs typeface="Courier"/>
              </a:rPr>
              <a:t> PUBLIC</a:t>
            </a:r>
            <a:endParaRPr lang="en-US" sz="1100" dirty="0">
              <a:solidFill>
                <a:schemeClr val="accent3"/>
              </a:solidFill>
              <a:latin typeface="Courier"/>
              <a:cs typeface="Courier"/>
            </a:endParaRPr>
          </a:p>
          <a:p>
            <a:r>
              <a:rPr lang="en-US" sz="1100" dirty="0">
                <a:solidFill>
                  <a:schemeClr val="accent3"/>
                </a:solidFill>
                <a:latin typeface="Courier"/>
                <a:cs typeface="Courier"/>
              </a:rPr>
              <a:t>    "-//</a:t>
            </a:r>
            <a:r>
              <a:rPr lang="en-US" sz="1100" dirty="0" err="1">
                <a:solidFill>
                  <a:schemeClr val="accent3"/>
                </a:solidFill>
                <a:latin typeface="Courier"/>
                <a:cs typeface="Courier"/>
              </a:rPr>
              <a:t>Recordare</a:t>
            </a:r>
            <a:r>
              <a:rPr lang="en-US" sz="1100" dirty="0">
                <a:solidFill>
                  <a:schemeClr val="accent3"/>
                </a:solidFill>
                <a:latin typeface="Courier"/>
                <a:cs typeface="Courier"/>
              </a:rPr>
              <a:t>//DTD </a:t>
            </a:r>
            <a:r>
              <a:rPr lang="en-US" sz="1100" dirty="0" err="1">
                <a:solidFill>
                  <a:schemeClr val="accent3"/>
                </a:solidFill>
                <a:latin typeface="Courier"/>
                <a:cs typeface="Courier"/>
              </a:rPr>
              <a:t>MusicXML</a:t>
            </a:r>
            <a:r>
              <a:rPr lang="en-US" sz="1100" dirty="0">
                <a:solidFill>
                  <a:schemeClr val="accent3"/>
                </a:solidFill>
                <a:latin typeface="Courier"/>
                <a:cs typeface="Courier"/>
              </a:rPr>
              <a:t> 3.0 </a:t>
            </a:r>
            <a:r>
              <a:rPr lang="en-US" sz="1100" dirty="0" err="1">
                <a:solidFill>
                  <a:schemeClr val="accent3"/>
                </a:solidFill>
                <a:latin typeface="Courier"/>
                <a:cs typeface="Courier"/>
              </a:rPr>
              <a:t>Partwise</a:t>
            </a:r>
            <a:r>
              <a:rPr lang="en-US" sz="1100" dirty="0">
                <a:solidFill>
                  <a:schemeClr val="accent3"/>
                </a:solidFill>
                <a:latin typeface="Courier"/>
                <a:cs typeface="Courier"/>
              </a:rPr>
              <a:t>//EN"</a:t>
            </a:r>
          </a:p>
          <a:p>
            <a:r>
              <a:rPr lang="en-US" sz="1100" dirty="0">
                <a:solidFill>
                  <a:schemeClr val="accent3"/>
                </a:solidFill>
                <a:latin typeface="Courier"/>
                <a:cs typeface="Courier"/>
              </a:rPr>
              <a:t>    "http://</a:t>
            </a:r>
            <a:r>
              <a:rPr lang="en-US" sz="1100" dirty="0" err="1">
                <a:solidFill>
                  <a:schemeClr val="accent3"/>
                </a:solidFill>
                <a:latin typeface="Courier"/>
                <a:cs typeface="Courier"/>
              </a:rPr>
              <a:t>www.musicxml.org</a:t>
            </a:r>
            <a:r>
              <a:rPr lang="en-US" sz="1100" dirty="0">
                <a:solidFill>
                  <a:schemeClr val="accent3"/>
                </a:solidFill>
                <a:latin typeface="Courier"/>
                <a:cs typeface="Courier"/>
              </a:rPr>
              <a:t>/</a:t>
            </a:r>
            <a:r>
              <a:rPr lang="en-US" sz="1100" dirty="0" err="1">
                <a:solidFill>
                  <a:schemeClr val="accent3"/>
                </a:solidFill>
                <a:latin typeface="Courier"/>
                <a:cs typeface="Courier"/>
              </a:rPr>
              <a:t>dtds</a:t>
            </a:r>
            <a:r>
              <a:rPr lang="en-US" sz="1100" dirty="0">
                <a:solidFill>
                  <a:schemeClr val="accent3"/>
                </a:solidFill>
                <a:latin typeface="Courier"/>
                <a:cs typeface="Courier"/>
              </a:rPr>
              <a:t>/</a:t>
            </a:r>
            <a:r>
              <a:rPr lang="en-US" sz="1100" dirty="0" err="1">
                <a:solidFill>
                  <a:schemeClr val="accent3"/>
                </a:solidFill>
                <a:latin typeface="Courier"/>
                <a:cs typeface="Courier"/>
              </a:rPr>
              <a:t>partwise.dtd</a:t>
            </a:r>
            <a:r>
              <a:rPr lang="en-US" sz="1100" dirty="0">
                <a:solidFill>
                  <a:schemeClr val="accent3"/>
                </a:solidFill>
                <a:latin typeface="Courier"/>
                <a:cs typeface="Courier"/>
              </a:rPr>
              <a:t>"&gt;</a:t>
            </a:r>
          </a:p>
          <a:p>
            <a:r>
              <a:rPr lang="en-US" sz="1100" dirty="0">
                <a:solidFill>
                  <a:srgbClr val="008000"/>
                </a:solidFill>
                <a:latin typeface="Courier"/>
                <a:cs typeface="Courier"/>
              </a:rPr>
              <a:t>&lt;score-</a:t>
            </a:r>
            <a:r>
              <a:rPr lang="en-US" sz="1100" dirty="0" err="1">
                <a:solidFill>
                  <a:srgbClr val="008000"/>
                </a:solidFill>
                <a:latin typeface="Courier"/>
                <a:cs typeface="Courier"/>
              </a:rPr>
              <a:t>partwise</a:t>
            </a:r>
            <a:r>
              <a:rPr lang="en-US" sz="1100" dirty="0">
                <a:solidFill>
                  <a:srgbClr val="008000"/>
                </a:solidFill>
                <a:latin typeface="Courier"/>
                <a:cs typeface="Courier"/>
              </a:rPr>
              <a:t> version="3.0"&gt;</a:t>
            </a:r>
          </a:p>
          <a:p>
            <a:r>
              <a:rPr lang="en-US" sz="1100" dirty="0">
                <a:solidFill>
                  <a:srgbClr val="008000"/>
                </a:solidFill>
                <a:latin typeface="Courier"/>
                <a:cs typeface="Courier"/>
              </a:rPr>
              <a:t>  &lt;part-list&gt;</a:t>
            </a:r>
          </a:p>
          <a:p>
            <a:r>
              <a:rPr lang="en-US" sz="1100" dirty="0">
                <a:solidFill>
                  <a:srgbClr val="008000"/>
                </a:solidFill>
                <a:latin typeface="Courier"/>
                <a:cs typeface="Courier"/>
              </a:rPr>
              <a:t>    &lt;score-part id="P1"&gt;</a:t>
            </a:r>
          </a:p>
          <a:p>
            <a:r>
              <a:rPr lang="en-US" sz="1100" dirty="0">
                <a:solidFill>
                  <a:srgbClr val="008000"/>
                </a:solidFill>
                <a:latin typeface="Courier"/>
                <a:cs typeface="Courier"/>
              </a:rPr>
              <a:t>      &lt;part-name&gt;Music&lt;/part-name&gt;</a:t>
            </a:r>
          </a:p>
          <a:p>
            <a:r>
              <a:rPr lang="en-US" sz="1100" dirty="0">
                <a:solidFill>
                  <a:srgbClr val="008000"/>
                </a:solidFill>
                <a:latin typeface="Courier"/>
                <a:cs typeface="Courier"/>
              </a:rPr>
              <a:t>    &lt;/score-part&gt;</a:t>
            </a:r>
          </a:p>
          <a:p>
            <a:r>
              <a:rPr lang="en-US" sz="1100" dirty="0">
                <a:solidFill>
                  <a:srgbClr val="008000"/>
                </a:solidFill>
                <a:latin typeface="Courier"/>
                <a:cs typeface="Courier"/>
              </a:rPr>
              <a:t>  &lt;/part-list&gt;</a:t>
            </a:r>
          </a:p>
          <a:p>
            <a:r>
              <a:rPr lang="en-US" sz="1100" dirty="0">
                <a:solidFill>
                  <a:srgbClr val="008000"/>
                </a:solidFill>
                <a:latin typeface="Courier"/>
                <a:cs typeface="Courier"/>
              </a:rPr>
              <a:t>  &lt;part id="P1"&gt;</a:t>
            </a:r>
          </a:p>
          <a:p>
            <a:r>
              <a:rPr lang="en-US" sz="1100" dirty="0">
                <a:solidFill>
                  <a:srgbClr val="008000"/>
                </a:solidFill>
                <a:latin typeface="Courier"/>
                <a:cs typeface="Courier"/>
              </a:rPr>
              <a:t>    &lt;measure number="1"&gt;</a:t>
            </a:r>
          </a:p>
          <a:p>
            <a:r>
              <a:rPr lang="en-US" sz="1100" dirty="0">
                <a:solidFill>
                  <a:srgbClr val="008000"/>
                </a:solidFill>
                <a:latin typeface="Courier"/>
                <a:cs typeface="Courier"/>
              </a:rPr>
              <a:t>      &lt;attributes&gt;</a:t>
            </a:r>
          </a:p>
          <a:p>
            <a:r>
              <a:rPr lang="en-US" sz="1100" dirty="0">
                <a:solidFill>
                  <a:srgbClr val="008000"/>
                </a:solidFill>
                <a:latin typeface="Courier"/>
                <a:cs typeface="Courier"/>
              </a:rPr>
              <a:t>        &lt;divisions&gt;1&lt;/divisions&gt;</a:t>
            </a:r>
          </a:p>
          <a:p>
            <a:r>
              <a:rPr lang="en-US" sz="1100" dirty="0">
                <a:solidFill>
                  <a:srgbClr val="008000"/>
                </a:solidFill>
                <a:latin typeface="Courier"/>
                <a:cs typeface="Courier"/>
              </a:rPr>
              <a:t>        &lt;key&gt;</a:t>
            </a:r>
          </a:p>
          <a:p>
            <a:r>
              <a:rPr lang="en-US" sz="1100" dirty="0">
                <a:solidFill>
                  <a:srgbClr val="008000"/>
                </a:solidFill>
                <a:latin typeface="Courier"/>
                <a:cs typeface="Courier"/>
              </a:rPr>
              <a:t>          &lt;fifths&gt;0&lt;/fifths&gt;</a:t>
            </a:r>
          </a:p>
          <a:p>
            <a:r>
              <a:rPr lang="en-US" sz="1100" dirty="0">
                <a:solidFill>
                  <a:srgbClr val="008000"/>
                </a:solidFill>
                <a:latin typeface="Courier"/>
                <a:cs typeface="Courier"/>
              </a:rPr>
              <a:t>        &lt;/key&gt;</a:t>
            </a:r>
          </a:p>
          <a:p>
            <a:r>
              <a:rPr lang="en-US" sz="1100" dirty="0">
                <a:solidFill>
                  <a:srgbClr val="008000"/>
                </a:solidFill>
                <a:latin typeface="Courier"/>
                <a:cs typeface="Courier"/>
              </a:rPr>
              <a:t>        &lt;time&gt;</a:t>
            </a:r>
          </a:p>
          <a:p>
            <a:r>
              <a:rPr lang="en-US" sz="1100" dirty="0">
                <a:solidFill>
                  <a:srgbClr val="008000"/>
                </a:solidFill>
                <a:latin typeface="Courier"/>
                <a:cs typeface="Courier"/>
              </a:rPr>
              <a:t>          &lt;beats&gt;4&lt;/beats&gt;</a:t>
            </a:r>
          </a:p>
          <a:p>
            <a:r>
              <a:rPr lang="en-US" sz="1100" dirty="0">
                <a:solidFill>
                  <a:srgbClr val="008000"/>
                </a:solidFill>
                <a:latin typeface="Courier"/>
                <a:cs typeface="Courier"/>
              </a:rPr>
              <a:t>          &lt;beat-type&gt;4&lt;/beat-type</a:t>
            </a:r>
            <a:r>
              <a:rPr lang="en-US" sz="1100" dirty="0" smtClean="0">
                <a:solidFill>
                  <a:srgbClr val="008000"/>
                </a:solidFill>
                <a:latin typeface="Courier"/>
                <a:cs typeface="Courier"/>
              </a:rPr>
              <a:t>&gt;   </a:t>
            </a:r>
            <a:endParaRPr lang="en-US" sz="1100" dirty="0">
              <a:solidFill>
                <a:srgbClr val="008000"/>
              </a:solidFill>
              <a:latin typeface="Courier"/>
              <a:cs typeface="Courier"/>
            </a:endParaRPr>
          </a:p>
          <a:p>
            <a:r>
              <a:rPr lang="en-US" sz="1100" dirty="0">
                <a:solidFill>
                  <a:srgbClr val="008000"/>
                </a:solidFill>
                <a:latin typeface="Courier"/>
                <a:cs typeface="Courier"/>
              </a:rPr>
              <a:t>        &lt;/time&gt;</a:t>
            </a:r>
          </a:p>
          <a:p>
            <a:r>
              <a:rPr lang="en-US" sz="1100" dirty="0">
                <a:solidFill>
                  <a:srgbClr val="008000"/>
                </a:solidFill>
                <a:latin typeface="Courier"/>
                <a:cs typeface="Courier"/>
              </a:rPr>
              <a:t>        &lt;clef&gt;</a:t>
            </a:r>
          </a:p>
          <a:p>
            <a:r>
              <a:rPr lang="en-US" sz="1100" dirty="0">
                <a:solidFill>
                  <a:srgbClr val="008000"/>
                </a:solidFill>
                <a:latin typeface="Courier"/>
                <a:cs typeface="Courier"/>
              </a:rPr>
              <a:t>          &lt;sign&gt;G&lt;/sign&gt;</a:t>
            </a:r>
          </a:p>
          <a:p>
            <a:r>
              <a:rPr lang="en-US" sz="1100" dirty="0">
                <a:solidFill>
                  <a:srgbClr val="008000"/>
                </a:solidFill>
                <a:latin typeface="Courier"/>
                <a:cs typeface="Courier"/>
              </a:rPr>
              <a:t>          &lt;line&gt;2&lt;/line&gt;</a:t>
            </a:r>
          </a:p>
          <a:p>
            <a:r>
              <a:rPr lang="en-US" sz="1100" dirty="0">
                <a:solidFill>
                  <a:srgbClr val="008000"/>
                </a:solidFill>
                <a:latin typeface="Courier"/>
                <a:cs typeface="Courier"/>
              </a:rPr>
              <a:t>        &lt;/clef&gt;</a:t>
            </a:r>
          </a:p>
          <a:p>
            <a:r>
              <a:rPr lang="en-US" sz="1100" dirty="0">
                <a:solidFill>
                  <a:srgbClr val="008000"/>
                </a:solidFill>
                <a:latin typeface="Courier"/>
                <a:cs typeface="Courier"/>
              </a:rPr>
              <a:t>      &lt;/attributes&gt;</a:t>
            </a:r>
          </a:p>
          <a:p>
            <a:r>
              <a:rPr lang="en-US" sz="1100" dirty="0">
                <a:solidFill>
                  <a:srgbClr val="008000"/>
                </a:solidFill>
                <a:latin typeface="Courier"/>
                <a:cs typeface="Courier"/>
              </a:rPr>
              <a:t>      &lt;note&gt;</a:t>
            </a:r>
          </a:p>
          <a:p>
            <a:r>
              <a:rPr lang="en-US" sz="1100" dirty="0">
                <a:solidFill>
                  <a:srgbClr val="008000"/>
                </a:solidFill>
                <a:latin typeface="Courier"/>
                <a:cs typeface="Courier"/>
              </a:rPr>
              <a:t>        &lt;pitch&gt;</a:t>
            </a:r>
          </a:p>
          <a:p>
            <a:r>
              <a:rPr lang="en-US" sz="1100" dirty="0">
                <a:solidFill>
                  <a:srgbClr val="008000"/>
                </a:solidFill>
                <a:latin typeface="Courier"/>
                <a:cs typeface="Courier"/>
              </a:rPr>
              <a:t>          &lt;step&gt;C&lt;/step&gt;</a:t>
            </a:r>
          </a:p>
          <a:p>
            <a:r>
              <a:rPr lang="en-US" sz="1100" dirty="0">
                <a:solidFill>
                  <a:srgbClr val="008000"/>
                </a:solidFill>
                <a:latin typeface="Courier"/>
                <a:cs typeface="Courier"/>
              </a:rPr>
              <a:t>          &lt;octave&gt;4&lt;/octave&gt;</a:t>
            </a:r>
          </a:p>
          <a:p>
            <a:r>
              <a:rPr lang="en-US" sz="1100" dirty="0">
                <a:solidFill>
                  <a:srgbClr val="008000"/>
                </a:solidFill>
                <a:latin typeface="Courier"/>
                <a:cs typeface="Courier"/>
              </a:rPr>
              <a:t>        &lt;/pitch&gt;</a:t>
            </a:r>
          </a:p>
          <a:p>
            <a:r>
              <a:rPr lang="en-US" sz="1100" dirty="0">
                <a:solidFill>
                  <a:srgbClr val="008000"/>
                </a:solidFill>
                <a:latin typeface="Courier"/>
                <a:cs typeface="Courier"/>
              </a:rPr>
              <a:t>        &lt;duration&gt;4&lt;/duration&gt;</a:t>
            </a:r>
          </a:p>
          <a:p>
            <a:r>
              <a:rPr lang="en-US" sz="1100" dirty="0">
                <a:solidFill>
                  <a:srgbClr val="008000"/>
                </a:solidFill>
                <a:latin typeface="Courier"/>
                <a:cs typeface="Courier"/>
              </a:rPr>
              <a:t>        &lt;type&gt;whole&lt;/type&gt;</a:t>
            </a:r>
          </a:p>
          <a:p>
            <a:r>
              <a:rPr lang="en-US" sz="1100" dirty="0">
                <a:solidFill>
                  <a:srgbClr val="008000"/>
                </a:solidFill>
                <a:latin typeface="Courier"/>
                <a:cs typeface="Courier"/>
              </a:rPr>
              <a:t>      &lt;/note&gt;</a:t>
            </a:r>
          </a:p>
          <a:p>
            <a:r>
              <a:rPr lang="en-US" sz="1100" dirty="0">
                <a:solidFill>
                  <a:srgbClr val="008000"/>
                </a:solidFill>
                <a:latin typeface="Courier"/>
                <a:cs typeface="Courier"/>
              </a:rPr>
              <a:t>    &lt;/measure&gt;</a:t>
            </a:r>
          </a:p>
          <a:p>
            <a:r>
              <a:rPr lang="en-US" sz="1100" dirty="0">
                <a:solidFill>
                  <a:srgbClr val="008000"/>
                </a:solidFill>
                <a:latin typeface="Courier"/>
                <a:cs typeface="Courier"/>
              </a:rPr>
              <a:t>  &lt;/part&gt;</a:t>
            </a:r>
          </a:p>
          <a:p>
            <a:r>
              <a:rPr lang="en-US" sz="1100" dirty="0">
                <a:solidFill>
                  <a:srgbClr val="008000"/>
                </a:solidFill>
                <a:latin typeface="Courier"/>
                <a:cs typeface="Courier"/>
              </a:rPr>
              <a:t>&lt;/score-</a:t>
            </a:r>
            <a:r>
              <a:rPr lang="en-US" sz="1100" dirty="0" err="1">
                <a:solidFill>
                  <a:srgbClr val="008000"/>
                </a:solidFill>
                <a:latin typeface="Courier"/>
                <a:cs typeface="Courier"/>
              </a:rPr>
              <a:t>partwise</a:t>
            </a:r>
            <a:r>
              <a:rPr lang="en-US" sz="1100" dirty="0">
                <a:solidFill>
                  <a:srgbClr val="008000"/>
                </a:solidFill>
                <a:latin typeface="Courier"/>
                <a:cs typeface="Courier"/>
              </a:rPr>
              <a:t>&gt;</a:t>
            </a:r>
          </a:p>
        </p:txBody>
      </p:sp>
      <p:pic>
        <p:nvPicPr>
          <p:cNvPr id="11" name="Picture 10"/>
          <p:cNvPicPr>
            <a:picLocks noChangeAspect="1"/>
          </p:cNvPicPr>
          <p:nvPr/>
        </p:nvPicPr>
        <p:blipFill>
          <a:blip r:embed="rId3"/>
          <a:stretch>
            <a:fillRect/>
          </a:stretch>
        </p:blipFill>
        <p:spPr>
          <a:xfrm>
            <a:off x="5520766" y="1710765"/>
            <a:ext cx="2794000" cy="2082800"/>
          </a:xfrm>
          <a:prstGeom prst="rect">
            <a:avLst/>
          </a:prstGeom>
        </p:spPr>
      </p:pic>
      <p:sp>
        <p:nvSpPr>
          <p:cNvPr id="13" name="TextBox 12"/>
          <p:cNvSpPr txBox="1"/>
          <p:nvPr/>
        </p:nvSpPr>
        <p:spPr>
          <a:xfrm>
            <a:off x="5169647" y="5680670"/>
            <a:ext cx="2345765" cy="923330"/>
          </a:xfrm>
          <a:prstGeom prst="rect">
            <a:avLst/>
          </a:prstGeom>
          <a:noFill/>
        </p:spPr>
        <p:txBody>
          <a:bodyPr wrap="square" rtlCol="0">
            <a:spAutoFit/>
          </a:bodyPr>
          <a:lstStyle/>
          <a:p>
            <a:r>
              <a:rPr lang="en-US" dirty="0" smtClean="0"/>
              <a:t>*One page of music amounts to thousands of lines of code.</a:t>
            </a:r>
            <a:endParaRPr lang="en-US" dirty="0"/>
          </a:p>
        </p:txBody>
      </p:sp>
      <p:sp>
        <p:nvSpPr>
          <p:cNvPr id="15" name="TextBox 14"/>
          <p:cNvSpPr txBox="1"/>
          <p:nvPr/>
        </p:nvSpPr>
        <p:spPr>
          <a:xfrm>
            <a:off x="4579470" y="298823"/>
            <a:ext cx="3735296" cy="584776"/>
          </a:xfrm>
          <a:prstGeom prst="rect">
            <a:avLst/>
          </a:prstGeom>
          <a:noFill/>
        </p:spPr>
        <p:txBody>
          <a:bodyPr wrap="square" rtlCol="0">
            <a:spAutoFit/>
          </a:bodyPr>
          <a:lstStyle/>
          <a:p>
            <a:r>
              <a:rPr lang="en-US" sz="3200" dirty="0" smtClean="0">
                <a:solidFill>
                  <a:srgbClr val="000000"/>
                </a:solidFill>
                <a:latin typeface="+mj-lt"/>
              </a:rPr>
              <a:t>Example and Result</a:t>
            </a:r>
            <a:endParaRPr lang="en-US" sz="3200" dirty="0">
              <a:solidFill>
                <a:srgbClr val="000000"/>
              </a:solidFill>
              <a:latin typeface="+mj-lt"/>
            </a:endParaRPr>
          </a:p>
        </p:txBody>
      </p:sp>
      <p:sp>
        <p:nvSpPr>
          <p:cNvPr id="19" name="Right Arrow 18"/>
          <p:cNvSpPr/>
          <p:nvPr/>
        </p:nvSpPr>
        <p:spPr>
          <a:xfrm>
            <a:off x="3272118" y="2714201"/>
            <a:ext cx="1195294" cy="942190"/>
          </a:xfrm>
          <a:prstGeom prst="rightArrow">
            <a:avLst/>
          </a:prstGeom>
          <a:solidFill>
            <a:srgbClr val="3366FF"/>
          </a:solidFill>
          <a:ln>
            <a:solidFill>
              <a:srgbClr val="0000FF"/>
            </a:solidFill>
          </a:ln>
        </p:spPr>
        <p:style>
          <a:lnRef idx="1">
            <a:schemeClr val="accent4"/>
          </a:lnRef>
          <a:fillRef idx="3">
            <a:schemeClr val="accent4"/>
          </a:fillRef>
          <a:effectRef idx="2">
            <a:schemeClr val="accent4"/>
          </a:effectRef>
          <a:fontRef idx="minor">
            <a:schemeClr val="lt1"/>
          </a:fontRef>
        </p:style>
        <p:txBody>
          <a:bodyPr rtlCol="0" anchor="ctr"/>
          <a:lstStyle/>
          <a:p>
            <a:pPr algn="ctr"/>
            <a:endParaRPr lang="en-US">
              <a:solidFill>
                <a:srgbClr val="3366FF"/>
              </a:solidFill>
            </a:endParaRPr>
          </a:p>
        </p:txBody>
      </p:sp>
      <p:sp>
        <p:nvSpPr>
          <p:cNvPr id="20" name="TextBox 19"/>
          <p:cNvSpPr txBox="1"/>
          <p:nvPr/>
        </p:nvSpPr>
        <p:spPr>
          <a:xfrm>
            <a:off x="5169647" y="3884706"/>
            <a:ext cx="3257177" cy="923330"/>
          </a:xfrm>
          <a:prstGeom prst="rect">
            <a:avLst/>
          </a:prstGeom>
          <a:noFill/>
        </p:spPr>
        <p:txBody>
          <a:bodyPr wrap="square" rtlCol="0">
            <a:spAutoFit/>
          </a:bodyPr>
          <a:lstStyle/>
          <a:p>
            <a:r>
              <a:rPr lang="en-US" dirty="0" smtClean="0"/>
              <a:t>Treble clef, 4/4 time signature, C major, with a whole note on middle C.</a:t>
            </a:r>
            <a:endParaRPr lang="en-US" dirty="0"/>
          </a:p>
        </p:txBody>
      </p:sp>
    </p:spTree>
    <p:extLst>
      <p:ext uri="{BB962C8B-B14F-4D97-AF65-F5344CB8AC3E}">
        <p14:creationId xmlns:p14="http://schemas.microsoft.com/office/powerpoint/2010/main" val="163276566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Expo">
      <a:dk1>
        <a:sysClr val="windowText" lastClr="000000"/>
      </a:dk1>
      <a:lt1>
        <a:sysClr val="window" lastClr="FFFFFF"/>
      </a:lt1>
      <a:dk2>
        <a:srgbClr val="263B86"/>
      </a:dk2>
      <a:lt2>
        <a:srgbClr val="76B6F2"/>
      </a:lt2>
      <a:accent1>
        <a:srgbClr val="FBC01E"/>
      </a:accent1>
      <a:accent2>
        <a:srgbClr val="EFE1A2"/>
      </a:accent2>
      <a:accent3>
        <a:srgbClr val="FA8716"/>
      </a:accent3>
      <a:accent4>
        <a:srgbClr val="BE0204"/>
      </a:accent4>
      <a:accent5>
        <a:srgbClr val="640F10"/>
      </a:accent5>
      <a:accent6>
        <a:srgbClr val="7E13E3"/>
      </a:accent6>
      <a:hlink>
        <a:srgbClr val="D2D200"/>
      </a:hlink>
      <a:folHlink>
        <a:srgbClr val="D0B9F8"/>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947</TotalTime>
  <Words>2119</Words>
  <Application>Microsoft Macintosh PowerPoint</Application>
  <PresentationFormat>On-screen Show (4:3)</PresentationFormat>
  <Paragraphs>180</Paragraphs>
  <Slides>14</Slides>
  <Notes>13</Notes>
  <HiddenSlides>0</HiddenSlides>
  <MMClips>1</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Adjacency</vt:lpstr>
      <vt:lpstr>PowerPoint Presentation</vt:lpstr>
      <vt:lpstr>What is MusicXML?</vt:lpstr>
      <vt:lpstr>Use in the Music Industry</vt:lpstr>
      <vt:lpstr>Predecessors to MusicXML</vt:lpstr>
      <vt:lpstr>MIDI: Pros and Cons</vt:lpstr>
      <vt:lpstr>NIFF  </vt:lpstr>
      <vt:lpstr>SMDL</vt:lpstr>
      <vt:lpstr>Basis for MusicXML</vt:lpstr>
      <vt:lpstr>PowerPoint Presentation</vt:lpstr>
      <vt:lpstr>Representing Sheet Music</vt:lpstr>
      <vt:lpstr>The Future of MusicXML</vt:lpstr>
      <vt:lpstr>Goals for MusicXML  ♫</vt:lpstr>
      <vt:lpstr>Conclusion</vt:lpstr>
      <vt:lpstr>Bibliography</vt:lpstr>
    </vt:vector>
  </TitlesOfParts>
  <Company>Boston Conservatory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Natalie Aldrich</dc:creator>
  <cp:lastModifiedBy>Natalie Aldrich</cp:lastModifiedBy>
  <cp:revision>37</cp:revision>
  <dcterms:created xsi:type="dcterms:W3CDTF">2016-03-24T19:37:11Z</dcterms:created>
  <dcterms:modified xsi:type="dcterms:W3CDTF">2016-03-25T22:25:29Z</dcterms:modified>
</cp:coreProperties>
</file>

<file path=docProps/thumbnail.jpeg>
</file>